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74" r:id="rId2"/>
    <p:sldId id="276" r:id="rId3"/>
    <p:sldId id="257" r:id="rId4"/>
    <p:sldId id="258" r:id="rId5"/>
    <p:sldId id="262" r:id="rId6"/>
    <p:sldId id="259" r:id="rId7"/>
    <p:sldId id="260" r:id="rId8"/>
    <p:sldId id="261" r:id="rId9"/>
    <p:sldId id="263" r:id="rId10"/>
    <p:sldId id="266" r:id="rId11"/>
    <p:sldId id="267" r:id="rId12"/>
    <p:sldId id="269" r:id="rId13"/>
    <p:sldId id="264" r:id="rId14"/>
    <p:sldId id="273" r:id="rId15"/>
    <p:sldId id="265" r:id="rId16"/>
    <p:sldId id="272" r:id="rId17"/>
    <p:sldId id="275"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8AAC33"/>
    <a:srgbClr val="008040"/>
    <a:srgbClr val="337801"/>
    <a:srgbClr val="010000"/>
    <a:srgbClr val="9AC838"/>
    <a:srgbClr val="8AB633"/>
    <a:srgbClr val="408000"/>
    <a:srgbClr val="5A0A00"/>
    <a:srgbClr val="33700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3" d="100"/>
          <a:sy n="103" d="100"/>
        </p:scale>
        <p:origin x="-40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0B742F-81F9-AF4D-A5C6-D00635F6F135}" type="datetimeFigureOut">
              <a:rPr lang="en-US" smtClean="0"/>
              <a:t>9/12/16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E65060-204D-9246-8181-7CF47F2C8B28}" type="slidenum">
              <a:rPr lang="en-US" smtClean="0"/>
              <a:t>‹#›</a:t>
            </a:fld>
            <a:endParaRPr lang="en-US"/>
          </a:p>
        </p:txBody>
      </p:sp>
    </p:spTree>
    <p:extLst>
      <p:ext uri="{BB962C8B-B14F-4D97-AF65-F5344CB8AC3E}">
        <p14:creationId xmlns:p14="http://schemas.microsoft.com/office/powerpoint/2010/main" val="192593103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1</a:t>
            </a:fld>
            <a:endParaRPr lang="en-US"/>
          </a:p>
        </p:txBody>
      </p:sp>
    </p:spTree>
    <p:extLst>
      <p:ext uri="{BB962C8B-B14F-4D97-AF65-F5344CB8AC3E}">
        <p14:creationId xmlns:p14="http://schemas.microsoft.com/office/powerpoint/2010/main" val="26833704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Parts #7-12 form the </a:t>
            </a:r>
            <a:r>
              <a:rPr lang="en-US" sz="1200" kern="1200" dirty="0" smtClean="0">
                <a:solidFill>
                  <a:schemeClr val="tx1"/>
                </a:solidFill>
                <a:effectLst/>
                <a:latin typeface="+mn-lt"/>
                <a:ea typeface="+mn-ea"/>
                <a:cs typeface="+mn-cs"/>
              </a:rPr>
              <a:t>stage piece </a:t>
            </a:r>
            <a:r>
              <a:rPr lang="en-US" sz="1200" kern="1200" dirty="0" smtClean="0">
                <a:solidFill>
                  <a:schemeClr val="tx1"/>
                </a:solidFill>
                <a:effectLst/>
                <a:latin typeface="+mn-lt"/>
                <a:ea typeface="+mn-ea"/>
                <a:cs typeface="+mn-cs"/>
              </a:rPr>
              <a:t>(part #10 is the stage </a:t>
            </a:r>
            <a:r>
              <a:rPr lang="en-US" sz="1200" kern="1200" dirty="0" smtClean="0">
                <a:solidFill>
                  <a:schemeClr val="tx1"/>
                </a:solidFill>
                <a:effectLst/>
                <a:latin typeface="+mn-lt"/>
                <a:ea typeface="+mn-ea"/>
                <a:cs typeface="+mn-cs"/>
              </a:rPr>
              <a:t>itself) </a:t>
            </a:r>
            <a:r>
              <a:rPr lang="en-US" sz="1200" kern="1200" dirty="0" smtClean="0">
                <a:solidFill>
                  <a:schemeClr val="tx1"/>
                </a:solidFill>
                <a:effectLst/>
                <a:latin typeface="+mn-lt"/>
                <a:ea typeface="+mn-ea"/>
                <a:cs typeface="+mn-cs"/>
              </a:rPr>
              <a:t>and back (part #7) into which the focusing gear fits; parts #8 and #9 attach the </a:t>
            </a:r>
            <a:r>
              <a:rPr lang="en-US" sz="1200" kern="1200" dirty="0" smtClean="0">
                <a:solidFill>
                  <a:schemeClr val="tx1"/>
                </a:solidFill>
                <a:effectLst/>
                <a:latin typeface="+mn-lt"/>
                <a:ea typeface="+mn-ea"/>
                <a:cs typeface="+mn-cs"/>
              </a:rPr>
              <a:t>stage </a:t>
            </a:r>
            <a:r>
              <a:rPr lang="en-US" sz="1200" kern="1200" dirty="0" smtClean="0">
                <a:solidFill>
                  <a:schemeClr val="tx1"/>
                </a:solidFill>
                <a:effectLst/>
                <a:latin typeface="+mn-lt"/>
                <a:ea typeface="+mn-ea"/>
                <a:cs typeface="+mn-cs"/>
              </a:rPr>
              <a:t>to the back. The small parts #11 and #12 position the bottom of the </a:t>
            </a:r>
            <a:r>
              <a:rPr lang="en-US" sz="1200" kern="1200" dirty="0" smtClean="0">
                <a:solidFill>
                  <a:schemeClr val="tx1"/>
                </a:solidFill>
                <a:effectLst/>
                <a:latin typeface="+mn-lt"/>
                <a:ea typeface="+mn-ea"/>
                <a:cs typeface="+mn-cs"/>
              </a:rPr>
              <a:t>stage back </a:t>
            </a:r>
            <a:r>
              <a:rPr lang="en-US" sz="1200" kern="1200" dirty="0" smtClean="0">
                <a:solidFill>
                  <a:schemeClr val="tx1"/>
                </a:solidFill>
                <a:effectLst/>
                <a:latin typeface="+mn-lt"/>
                <a:ea typeface="+mn-ea"/>
                <a:cs typeface="+mn-cs"/>
              </a:rPr>
              <a:t>at the sides – they fit in the indents below the square holes, facing inwards.</a:t>
            </a:r>
            <a:r>
              <a:rPr lang="en-US" sz="1200" kern="1200" baseline="0" dirty="0" smtClean="0">
                <a:solidFill>
                  <a:schemeClr val="tx1"/>
                </a:solidFill>
                <a:effectLst/>
                <a:latin typeface="+mn-lt"/>
                <a:ea typeface="+mn-ea"/>
                <a:cs typeface="+mn-cs"/>
              </a:rPr>
              <a:t> All of </a:t>
            </a:r>
            <a:r>
              <a:rPr lang="en-US" sz="1200" kern="1200" baseline="0" dirty="0" smtClean="0">
                <a:solidFill>
                  <a:schemeClr val="tx1"/>
                </a:solidFill>
                <a:effectLst/>
                <a:latin typeface="+mn-lt"/>
                <a:ea typeface="+mn-ea"/>
                <a:cs typeface="+mn-cs"/>
              </a:rPr>
              <a:t>the </a:t>
            </a:r>
            <a:r>
              <a:rPr lang="en-US" sz="1200" kern="1200" baseline="0" dirty="0" smtClean="0">
                <a:solidFill>
                  <a:schemeClr val="tx1"/>
                </a:solidFill>
                <a:effectLst/>
                <a:latin typeface="+mn-lt"/>
                <a:ea typeface="+mn-ea"/>
                <a:cs typeface="+mn-cs"/>
              </a:rPr>
              <a:t>parts should “click” into place.</a:t>
            </a:r>
            <a:endParaRPr lang="en-US" dirty="0" smtClean="0"/>
          </a:p>
          <a:p>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10</a:t>
            </a:fld>
            <a:endParaRPr lang="en-US"/>
          </a:p>
        </p:txBody>
      </p:sp>
    </p:spTree>
    <p:extLst>
      <p:ext uri="{BB962C8B-B14F-4D97-AF65-F5344CB8AC3E}">
        <p14:creationId xmlns:p14="http://schemas.microsoft.com/office/powerpoint/2010/main" val="4022195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Parts #13 and #19 are the sides.</a:t>
            </a:r>
            <a:r>
              <a:rPr lang="en-US" sz="1200" kern="1200" baseline="0" dirty="0" smtClean="0">
                <a:solidFill>
                  <a:schemeClr val="tx1"/>
                </a:solidFill>
                <a:effectLst/>
                <a:latin typeface="+mn-lt"/>
                <a:ea typeface="+mn-ea"/>
                <a:cs typeface="+mn-cs"/>
              </a:rPr>
              <a:t> First</a:t>
            </a:r>
            <a:r>
              <a:rPr lang="en-US" sz="1200" kern="1200" dirty="0" smtClean="0">
                <a:solidFill>
                  <a:schemeClr val="tx1"/>
                </a:solidFill>
                <a:effectLst/>
                <a:latin typeface="+mn-lt"/>
                <a:ea typeface="+mn-ea"/>
                <a:cs typeface="+mn-cs"/>
              </a:rPr>
              <a:t> position the assembled focusing gear and stage, and the lens holder (part #14) into the slots in part #13.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Note that the rounded side of the lens should face down when it is properly positioned in the lens holder.</a:t>
            </a:r>
            <a:r>
              <a:rPr lang="en-US" sz="1200" kern="1200" baseline="0" dirty="0" smtClean="0">
                <a:solidFill>
                  <a:schemeClr val="tx1"/>
                </a:solidFill>
                <a:effectLst/>
                <a:latin typeface="+mn-lt"/>
                <a:ea typeface="+mn-ea"/>
                <a:cs typeface="+mn-cs"/>
              </a:rPr>
              <a:t> If the lens falls out, place it flat side down on a piece of paper, then place the round hole of part #14 over the lens and push down gently on either side – the lens will seat itself in the hole and you can continue with the microscope assembly. After fitting the lens holder, stage, and focusing gear into the slots in part #13, </a:t>
            </a:r>
            <a:r>
              <a:rPr lang="en-US" sz="1200" kern="1200" dirty="0" smtClean="0">
                <a:solidFill>
                  <a:schemeClr val="tx1"/>
                </a:solidFill>
                <a:effectLst/>
                <a:latin typeface="+mn-lt"/>
                <a:ea typeface="+mn-ea"/>
                <a:cs typeface="+mn-cs"/>
              </a:rPr>
              <a:t>carefully position and fit part #19 into place - note that there are 4 notches that fit into slots of part #19. If they do not fit easily, wiggle them a little to see if the</a:t>
            </a:r>
            <a:r>
              <a:rPr lang="en-US" sz="1200" kern="1200" baseline="0" dirty="0" smtClean="0">
                <a:solidFill>
                  <a:schemeClr val="tx1"/>
                </a:solidFill>
                <a:effectLst/>
                <a:latin typeface="+mn-lt"/>
                <a:ea typeface="+mn-ea"/>
                <a:cs typeface="+mn-cs"/>
              </a:rPr>
              <a:t> fit is better. In the slide above, part #14 fit better upside down (with the Echo/Chroma logo facing down, rather </a:t>
            </a:r>
            <a:r>
              <a:rPr lang="en-US" sz="1200" kern="1200" baseline="0" dirty="0" smtClean="0">
                <a:solidFill>
                  <a:schemeClr val="tx1"/>
                </a:solidFill>
                <a:effectLst/>
                <a:latin typeface="+mn-lt"/>
                <a:ea typeface="+mn-ea"/>
                <a:cs typeface="+mn-cs"/>
              </a:rPr>
              <a:t>than facing </a:t>
            </a:r>
            <a:r>
              <a:rPr lang="en-US" sz="1200" kern="1200" baseline="0" dirty="0" smtClean="0">
                <a:solidFill>
                  <a:schemeClr val="tx1"/>
                </a:solidFill>
                <a:effectLst/>
                <a:latin typeface="+mn-lt"/>
                <a:ea typeface="+mn-ea"/>
                <a:cs typeface="+mn-cs"/>
              </a:rPr>
              <a:t>up; the lens was repositioned so the curved side was down).</a:t>
            </a:r>
            <a:endParaRPr lang="en-US" dirty="0" smtClean="0"/>
          </a:p>
        </p:txBody>
      </p:sp>
      <p:sp>
        <p:nvSpPr>
          <p:cNvPr id="4" name="Slide Number Placeholder 3"/>
          <p:cNvSpPr>
            <a:spLocks noGrp="1"/>
          </p:cNvSpPr>
          <p:nvPr>
            <p:ph type="sldNum" sz="quarter" idx="10"/>
          </p:nvPr>
        </p:nvSpPr>
        <p:spPr/>
        <p:txBody>
          <a:bodyPr/>
          <a:lstStyle/>
          <a:p>
            <a:fld id="{82E65060-204D-9246-8181-7CF47F2C8B28}" type="slidenum">
              <a:rPr lang="en-US" smtClean="0"/>
              <a:t>11</a:t>
            </a:fld>
            <a:endParaRPr lang="en-US"/>
          </a:p>
        </p:txBody>
      </p:sp>
    </p:spTree>
    <p:extLst>
      <p:ext uri="{BB962C8B-B14F-4D97-AF65-F5344CB8AC3E}">
        <p14:creationId xmlns:p14="http://schemas.microsoft.com/office/powerpoint/2010/main" val="2807140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Turn the microscope upright and fit part #15 into place over the lens held by the side notches.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Part #16 fits across the top next to part #15 and part #18 fits across the top at the back to hold the sides together. Part #17 fits across the bottom to hold the</a:t>
            </a:r>
            <a:r>
              <a:rPr lang="en-US" sz="1200" kern="1200" baseline="0" dirty="0" smtClean="0">
                <a:solidFill>
                  <a:schemeClr val="tx1"/>
                </a:solidFill>
                <a:effectLst/>
                <a:latin typeface="+mn-lt"/>
                <a:ea typeface="+mn-ea"/>
                <a:cs typeface="+mn-cs"/>
              </a:rPr>
              <a:t> sides</a:t>
            </a:r>
            <a:r>
              <a:rPr lang="en-US" sz="1200" kern="1200" dirty="0" smtClean="0">
                <a:solidFill>
                  <a:schemeClr val="tx1"/>
                </a:solidFill>
                <a:effectLst/>
                <a:latin typeface="+mn-lt"/>
                <a:ea typeface="+mn-ea"/>
                <a:cs typeface="+mn-cs"/>
              </a:rPr>
              <a:t> together. Note that the direction in which parts #16 and #18 point is not important – they can be fit so that the overlap is to the left</a:t>
            </a:r>
            <a:r>
              <a:rPr lang="en-US" sz="1200" kern="1200" baseline="0" dirty="0" smtClean="0">
                <a:solidFill>
                  <a:schemeClr val="tx1"/>
                </a:solidFill>
                <a:effectLst/>
                <a:latin typeface="+mn-lt"/>
                <a:ea typeface="+mn-ea"/>
                <a:cs typeface="+mn-cs"/>
              </a:rPr>
              <a:t> or right of the microscope, as you face the stage. </a:t>
            </a:r>
            <a:r>
              <a:rPr lang="en-US" sz="1200" kern="1200" dirty="0" smtClean="0">
                <a:solidFill>
                  <a:schemeClr val="tx1"/>
                </a:solidFill>
                <a:effectLst/>
                <a:latin typeface="+mn-lt"/>
                <a:ea typeface="+mn-ea"/>
                <a:cs typeface="+mn-cs"/>
              </a:rPr>
              <a:t>After assembly, make sure that all the parts fit securely into their slots. The microscope should be sturdy and stay together when you move it – if not, try gently pressing the sides together again, along with the top and bottom. The stage should move up and down when you turn the focusing wheel, and stay fixed in place at intermediate positions.</a:t>
            </a:r>
            <a:endParaRPr lang="en-US" dirty="0" smtClean="0"/>
          </a:p>
          <a:p>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12</a:t>
            </a:fld>
            <a:endParaRPr lang="en-US"/>
          </a:p>
        </p:txBody>
      </p:sp>
    </p:spTree>
    <p:extLst>
      <p:ext uri="{BB962C8B-B14F-4D97-AF65-F5344CB8AC3E}">
        <p14:creationId xmlns:p14="http://schemas.microsoft.com/office/powerpoint/2010/main" val="697731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Look at a US one-cent coin, or penny, to test your new microscope. The image at the left, taken without the microscope, shows the Lincoln Memorial on the back of a penny.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image on the right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was taken through the lens of a small wooden microscope (region in green dashed box in image</a:t>
            </a:r>
            <a:r>
              <a:rPr lang="en-US" sz="1200" kern="1200" baseline="0" dirty="0" smtClean="0">
                <a:solidFill>
                  <a:schemeClr val="tx1"/>
                </a:solidFill>
                <a:effectLst/>
                <a:latin typeface="+mn-lt"/>
                <a:ea typeface="+mn-ea"/>
                <a:cs typeface="+mn-cs"/>
              </a:rPr>
              <a:t> at the left</a:t>
            </a:r>
            <a:r>
              <a:rPr lang="en-US" sz="1200" kern="1200" baseline="0" dirty="0" smtClean="0">
                <a:solidFill>
                  <a:schemeClr val="tx1"/>
                </a:solidFill>
                <a:effectLst/>
                <a:latin typeface="+mn-lt"/>
                <a:ea typeface="+mn-ea"/>
                <a:cs typeface="+mn-cs"/>
              </a:rPr>
              <a:t>); it</a:t>
            </a:r>
            <a:r>
              <a:rPr lang="en-U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shows a seated figure – Abraham Lincoln! The seated</a:t>
            </a:r>
            <a:r>
              <a:rPr lang="en-US" sz="1200" kern="1200" baseline="0" dirty="0" smtClean="0">
                <a:solidFill>
                  <a:schemeClr val="tx1"/>
                </a:solidFill>
                <a:effectLst/>
                <a:latin typeface="+mn-lt"/>
                <a:ea typeface="+mn-ea"/>
                <a:cs typeface="+mn-cs"/>
              </a:rPr>
              <a:t> figure is difficult to see without the microscope.</a:t>
            </a:r>
            <a:endParaRPr lang="en-US" dirty="0" smtClean="0"/>
          </a:p>
          <a:p>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13</a:t>
            </a:fld>
            <a:endParaRPr lang="en-US"/>
          </a:p>
        </p:txBody>
      </p:sp>
    </p:spTree>
    <p:extLst>
      <p:ext uri="{BB962C8B-B14F-4D97-AF65-F5344CB8AC3E}">
        <p14:creationId xmlns:p14="http://schemas.microsoft.com/office/powerpoint/2010/main" val="1011454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image at the top</a:t>
            </a:r>
            <a:r>
              <a:rPr lang="en-US" baseline="0" dirty="0" smtClean="0"/>
              <a:t> left shows a </a:t>
            </a:r>
            <a:r>
              <a:rPr lang="en-US" sz="1200" kern="1200" dirty="0" smtClean="0">
                <a:solidFill>
                  <a:schemeClr val="tx1"/>
                </a:solidFill>
                <a:effectLst/>
                <a:latin typeface="+mn-lt"/>
                <a:ea typeface="+mn-ea"/>
                <a:cs typeface="+mn-cs"/>
              </a:rPr>
              <a:t>variegated plant leaf with regions of green, pink and pink-white, which can be easily seen without a microscope. The images</a:t>
            </a:r>
            <a:r>
              <a:rPr lang="en-US" sz="1200" kern="1200" baseline="0" dirty="0" smtClean="0">
                <a:solidFill>
                  <a:schemeClr val="tx1"/>
                </a:solidFill>
                <a:effectLst/>
                <a:latin typeface="+mn-lt"/>
                <a:ea typeface="+mn-ea"/>
                <a:cs typeface="+mn-cs"/>
              </a:rPr>
              <a:t> at the bottom left and right,</a:t>
            </a:r>
            <a:r>
              <a:rPr lang="en-US" sz="1200" kern="1200" dirty="0" smtClean="0">
                <a:solidFill>
                  <a:schemeClr val="tx1"/>
                </a:solidFill>
                <a:effectLst/>
                <a:latin typeface="+mn-lt"/>
                <a:ea typeface="+mn-ea"/>
                <a:cs typeface="+mn-cs"/>
              </a:rPr>
              <a:t> taken through the lens of a small wooden microscope, show that pink and pink-white cells are unevenly</a:t>
            </a:r>
            <a:r>
              <a:rPr lang="en-US" sz="1200" kern="1200" baseline="0" dirty="0" smtClean="0">
                <a:solidFill>
                  <a:schemeClr val="tx1"/>
                </a:solidFill>
                <a:effectLst/>
                <a:latin typeface="+mn-lt"/>
                <a:ea typeface="+mn-ea"/>
                <a:cs typeface="+mn-cs"/>
              </a:rPr>
              <a:t> distributed near the green cells</a:t>
            </a:r>
            <a:r>
              <a:rPr lang="en-US" sz="1200" kern="1200" dirty="0" smtClean="0">
                <a:solidFill>
                  <a:schemeClr val="tx1"/>
                </a:solidFill>
                <a:effectLst/>
                <a:latin typeface="+mn-lt"/>
                <a:ea typeface="+mn-ea"/>
                <a:cs typeface="+mn-cs"/>
              </a:rPr>
              <a:t>. There are also tiny hairs along the edge of the leaf that cover the entire surface of the leaf – these cannot be easily seen without a microscope.</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14</a:t>
            </a:fld>
            <a:endParaRPr lang="en-US"/>
          </a:p>
        </p:txBody>
      </p:sp>
    </p:spTree>
    <p:extLst>
      <p:ext uri="{BB962C8B-B14F-4D97-AF65-F5344CB8AC3E}">
        <p14:creationId xmlns:p14="http://schemas.microsoft.com/office/powerpoint/2010/main" val="1544178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At</a:t>
            </a:r>
            <a:r>
              <a:rPr lang="en-US" sz="1200" kern="1200" baseline="0" dirty="0" smtClean="0">
                <a:solidFill>
                  <a:schemeClr val="tx1"/>
                </a:solidFill>
                <a:effectLst/>
                <a:latin typeface="+mn-lt"/>
                <a:ea typeface="+mn-ea"/>
                <a:cs typeface="+mn-cs"/>
              </a:rPr>
              <a:t> the left is a </a:t>
            </a:r>
            <a:r>
              <a:rPr lang="en-US" sz="1200" kern="1200" dirty="0" smtClean="0">
                <a:solidFill>
                  <a:schemeClr val="tx1"/>
                </a:solidFill>
                <a:effectLst/>
                <a:latin typeface="+mn-lt"/>
                <a:ea typeface="+mn-ea"/>
                <a:cs typeface="+mn-cs"/>
              </a:rPr>
              <a:t>lichen, growing on a piece of tree bark, which has curly leaves that can be seen without a microscope. The leaves have bristles at their edges, which go unnoticed if the lichen is not examined under a microscope. </a:t>
            </a:r>
            <a:endParaRPr lang="en-US" dirty="0" smtClean="0"/>
          </a:p>
          <a:p>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15</a:t>
            </a:fld>
            <a:endParaRPr lang="en-US"/>
          </a:p>
        </p:txBody>
      </p:sp>
    </p:spTree>
    <p:extLst>
      <p:ext uri="{BB962C8B-B14F-4D97-AF65-F5344CB8AC3E}">
        <p14:creationId xmlns:p14="http://schemas.microsoft.com/office/powerpoint/2010/main" val="2638866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the left is </a:t>
            </a:r>
            <a:r>
              <a:rPr lang="en-US" sz="1200" kern="1200" dirty="0" smtClean="0">
                <a:solidFill>
                  <a:schemeClr val="tx1"/>
                </a:solidFill>
                <a:effectLst/>
                <a:latin typeface="+mn-lt"/>
                <a:ea typeface="+mn-ea"/>
                <a:cs typeface="+mn-cs"/>
              </a:rPr>
              <a:t>a fruit fly imaged without a microscope and at the right, another fly of the same size visualized through the lens of a small wooden microscope. The red eye and dark abdomen at the end of the fly can be seen in the photo taken without the microscope. They are clearly observed in the photo taken through the lens of the microscope, together with the yellowish color of the abdomen (top, yellow arrow). The thoracic bristles (right, yellow arrow) and wing veins (bottom, yellow arrow) are also clearly visible. </a:t>
            </a:r>
            <a:endParaRPr lang="en-US" dirty="0" smtClean="0"/>
          </a:p>
          <a:p>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16</a:t>
            </a:fld>
            <a:endParaRPr lang="en-US"/>
          </a:p>
        </p:txBody>
      </p:sp>
    </p:spTree>
    <p:extLst>
      <p:ext uri="{BB962C8B-B14F-4D97-AF65-F5344CB8AC3E}">
        <p14:creationId xmlns:p14="http://schemas.microsoft.com/office/powerpoint/2010/main" val="528221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a:t>
            </a:r>
            <a:r>
              <a:rPr lang="en-US" baseline="0" dirty="0" smtClean="0"/>
              <a:t> </a:t>
            </a:r>
            <a:r>
              <a:rPr lang="en-US" baseline="0" dirty="0" smtClean="0"/>
              <a:t>presentation is </a:t>
            </a:r>
            <a:r>
              <a:rPr lang="en-US" baseline="0" dirty="0" smtClean="0"/>
              <a:t>available on the Biophysical Society web site at http://</a:t>
            </a:r>
            <a:r>
              <a:rPr lang="en-US" baseline="0" dirty="0" err="1" smtClean="0"/>
              <a:t>www.biophysics.org</a:t>
            </a:r>
            <a:r>
              <a:rPr lang="en-US" baseline="0" dirty="0" smtClean="0"/>
              <a:t>/</a:t>
            </a:r>
            <a:r>
              <a:rPr lang="en-US" baseline="0" dirty="0" err="1" smtClean="0"/>
              <a:t>BiophysicsWeek</a:t>
            </a:r>
            <a:r>
              <a:rPr lang="en-US" baseline="0" dirty="0" smtClean="0"/>
              <a:t>/Resources/</a:t>
            </a:r>
            <a:r>
              <a:rPr lang="en-US" baseline="0" dirty="0" err="1" smtClean="0"/>
              <a:t>tabid</a:t>
            </a:r>
            <a:r>
              <a:rPr lang="en-US" baseline="0" dirty="0" smtClean="0"/>
              <a:t>/6654/</a:t>
            </a:r>
            <a:r>
              <a:rPr lang="en-US" baseline="0" dirty="0" err="1" smtClean="0"/>
              <a:t>Default.aspx</a:t>
            </a:r>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17</a:t>
            </a:fld>
            <a:endParaRPr lang="en-US"/>
          </a:p>
        </p:txBody>
      </p:sp>
    </p:spTree>
    <p:extLst>
      <p:ext uri="{BB962C8B-B14F-4D97-AF65-F5344CB8AC3E}">
        <p14:creationId xmlns:p14="http://schemas.microsoft.com/office/powerpoint/2010/main" val="2683370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presentation was created to accompany the Biophysical Society BASICS Lesson Plan on Light Microscopy.</a:t>
            </a:r>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2</a:t>
            </a:fld>
            <a:endParaRPr lang="en-US"/>
          </a:p>
        </p:txBody>
      </p:sp>
    </p:spTree>
    <p:extLst>
      <p:ext uri="{BB962C8B-B14F-4D97-AF65-F5344CB8AC3E}">
        <p14:creationId xmlns:p14="http://schemas.microsoft.com/office/powerpoint/2010/main" val="2683370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some useful references for further information.</a:t>
            </a:r>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3</a:t>
            </a:fld>
            <a:endParaRPr lang="en-US"/>
          </a:p>
        </p:txBody>
      </p:sp>
    </p:spTree>
    <p:extLst>
      <p:ext uri="{BB962C8B-B14F-4D97-AF65-F5344CB8AC3E}">
        <p14:creationId xmlns:p14="http://schemas.microsoft.com/office/powerpoint/2010/main" val="2261777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Microscopes are used to see objects that are too small to see with the unaided eye. Light microscopes use natural</a:t>
            </a:r>
            <a:r>
              <a:rPr lang="en-US" sz="1200" kern="1200" baseline="0" dirty="0" smtClean="0">
                <a:solidFill>
                  <a:schemeClr val="tx1"/>
                </a:solidFill>
                <a:effectLst/>
                <a:latin typeface="+mn-lt"/>
                <a:ea typeface="+mn-ea"/>
                <a:cs typeface="+mn-cs"/>
              </a:rPr>
              <a:t> light (sometimes called “white light”) to illuminate the object. S</a:t>
            </a:r>
            <a:r>
              <a:rPr lang="en-US" sz="1200" kern="1200" dirty="0" smtClean="0">
                <a:solidFill>
                  <a:schemeClr val="tx1"/>
                </a:solidFill>
                <a:effectLst/>
                <a:latin typeface="+mn-lt"/>
                <a:ea typeface="+mn-ea"/>
                <a:cs typeface="+mn-cs"/>
              </a:rPr>
              <a:t>imple light microscopes consist of a lens, a specimen holder or stage, and a focusing mechanism. C</a:t>
            </a:r>
            <a:r>
              <a:rPr lang="en-US" sz="1200" i="1" kern="1200" dirty="0" smtClean="0">
                <a:solidFill>
                  <a:schemeClr val="tx1"/>
                </a:solidFill>
                <a:effectLst/>
                <a:latin typeface="+mn-lt"/>
                <a:ea typeface="+mn-ea"/>
                <a:cs typeface="+mn-cs"/>
              </a:rPr>
              <a:t>ompound </a:t>
            </a:r>
            <a:r>
              <a:rPr lang="en-US" sz="1200" kern="1200" dirty="0" smtClean="0">
                <a:solidFill>
                  <a:schemeClr val="tx1"/>
                </a:solidFill>
                <a:effectLst/>
                <a:latin typeface="+mn-lt"/>
                <a:ea typeface="+mn-ea"/>
                <a:cs typeface="+mn-cs"/>
              </a:rPr>
              <a:t>light microscopes have an additional lens (or lenses) in the eyepieces that magnify the image from the lens (or set of lenses) near the specimen. </a:t>
            </a:r>
            <a:endParaRPr lang="en-US" dirty="0" smtClean="0"/>
          </a:p>
        </p:txBody>
      </p:sp>
      <p:sp>
        <p:nvSpPr>
          <p:cNvPr id="4" name="Slide Number Placeholder 3"/>
          <p:cNvSpPr>
            <a:spLocks noGrp="1"/>
          </p:cNvSpPr>
          <p:nvPr>
            <p:ph type="sldNum" sz="quarter" idx="10"/>
          </p:nvPr>
        </p:nvSpPr>
        <p:spPr/>
        <p:txBody>
          <a:bodyPr/>
          <a:lstStyle/>
          <a:p>
            <a:fld id="{82E65060-204D-9246-8181-7CF47F2C8B28}" type="slidenum">
              <a:rPr lang="en-US" smtClean="0"/>
              <a:t>4</a:t>
            </a:fld>
            <a:endParaRPr lang="en-US"/>
          </a:p>
        </p:txBody>
      </p:sp>
    </p:spTree>
    <p:extLst>
      <p:ext uri="{BB962C8B-B14F-4D97-AF65-F5344CB8AC3E}">
        <p14:creationId xmlns:p14="http://schemas.microsoft.com/office/powerpoint/2010/main" val="685898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Your small wooden microscope is a </a:t>
            </a:r>
            <a:r>
              <a:rPr lang="en-US" sz="1200" i="1" kern="1200" dirty="0" smtClean="0">
                <a:solidFill>
                  <a:schemeClr val="tx1"/>
                </a:solidFill>
                <a:effectLst/>
                <a:latin typeface="+mn-lt"/>
                <a:ea typeface="+mn-ea"/>
                <a:cs typeface="+mn-cs"/>
              </a:rPr>
              <a:t>simple </a:t>
            </a:r>
            <a:r>
              <a:rPr lang="en-US" sz="1200" kern="1200" dirty="0" smtClean="0">
                <a:solidFill>
                  <a:schemeClr val="tx1"/>
                </a:solidFill>
                <a:effectLst/>
                <a:latin typeface="+mn-lt"/>
                <a:ea typeface="+mn-ea"/>
                <a:cs typeface="+mn-cs"/>
              </a:rPr>
              <a:t>light microscope. It consists of a lens, specimen</a:t>
            </a:r>
            <a:r>
              <a:rPr lang="en-US" sz="1200" kern="1200" baseline="0" dirty="0" smtClean="0">
                <a:solidFill>
                  <a:schemeClr val="tx1"/>
                </a:solidFill>
                <a:effectLst/>
                <a:latin typeface="+mn-lt"/>
                <a:ea typeface="+mn-ea"/>
                <a:cs typeface="+mn-cs"/>
              </a:rPr>
              <a:t> stage, and focusing gear to move the stage and focus the specimen. </a:t>
            </a:r>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wooden microscopes used in </a:t>
            </a:r>
            <a:r>
              <a:rPr lang="en-US" sz="1200" kern="1200" baseline="0" dirty="0" smtClean="0">
                <a:solidFill>
                  <a:schemeClr val="tx1"/>
                </a:solidFill>
                <a:effectLst/>
                <a:latin typeface="+mn-lt"/>
                <a:ea typeface="+mn-ea"/>
                <a:cs typeface="+mn-cs"/>
              </a:rPr>
              <a:t>this slide presentation are </a:t>
            </a:r>
            <a:r>
              <a:rPr lang="en-US" sz="1200" kern="1200" baseline="0" dirty="0" smtClean="0">
                <a:solidFill>
                  <a:schemeClr val="tx1"/>
                </a:solidFill>
                <a:effectLst/>
                <a:latin typeface="+mn-lt"/>
                <a:ea typeface="+mn-ea"/>
                <a:cs typeface="+mn-cs"/>
              </a:rPr>
              <a:t>a gift from Echo Laboratories and Chroma Technology Corp to the Biophysical Society. The m</a:t>
            </a:r>
            <a:r>
              <a:rPr lang="en-US" sz="1200" kern="1200" dirty="0" smtClean="0">
                <a:solidFill>
                  <a:schemeClr val="tx1"/>
                </a:solidFill>
                <a:effectLst/>
                <a:latin typeface="+mn-lt"/>
                <a:ea typeface="+mn-ea"/>
                <a:cs typeface="+mn-cs"/>
              </a:rPr>
              <a:t>icroscopes are available from Echo Laboratories at http://echo-</a:t>
            </a:r>
            <a:r>
              <a:rPr lang="en-US" sz="1200" kern="1200" dirty="0" err="1" smtClean="0">
                <a:solidFill>
                  <a:schemeClr val="tx1"/>
                </a:solidFill>
                <a:effectLst/>
                <a:latin typeface="+mn-lt"/>
                <a:ea typeface="+mn-ea"/>
                <a:cs typeface="+mn-cs"/>
              </a:rPr>
              <a:t>labs.com</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woodenscope</a:t>
            </a:r>
            <a:r>
              <a:rPr lang="en-US" sz="1200" kern="1200" dirty="0" smtClean="0">
                <a:solidFill>
                  <a:schemeClr val="tx1"/>
                </a:solidFill>
                <a:effectLst/>
                <a:latin typeface="+mn-lt"/>
                <a:ea typeface="+mn-ea"/>
                <a:cs typeface="+mn-cs"/>
              </a:rPr>
              <a:t> for US</a:t>
            </a:r>
            <a:r>
              <a:rPr lang="en-US" sz="1200" kern="1200" baseline="0" dirty="0" smtClean="0">
                <a:solidFill>
                  <a:schemeClr val="tx1"/>
                </a:solidFill>
                <a:effectLst/>
                <a:latin typeface="+mn-lt"/>
                <a:ea typeface="+mn-ea"/>
                <a:cs typeface="+mn-cs"/>
              </a:rPr>
              <a:t> $10, including shipping.</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82E65060-204D-9246-8181-7CF47F2C8B28}" type="slidenum">
              <a:rPr lang="en-US" smtClean="0"/>
              <a:t>5</a:t>
            </a:fld>
            <a:endParaRPr lang="en-US"/>
          </a:p>
        </p:txBody>
      </p:sp>
    </p:spTree>
    <p:extLst>
      <p:ext uri="{BB962C8B-B14F-4D97-AF65-F5344CB8AC3E}">
        <p14:creationId xmlns:p14="http://schemas.microsoft.com/office/powerpoint/2010/main" val="3476876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solidFill>
                  <a:srgbClr val="8AB633"/>
                </a:solidFill>
                <a:latin typeface="Times"/>
              </a:rPr>
              <a:t>L</a:t>
            </a:r>
            <a:r>
              <a:rPr lang="en-US" sz="1200" kern="1200" dirty="0" smtClean="0">
                <a:solidFill>
                  <a:schemeClr val="tx1"/>
                </a:solidFill>
                <a:effectLst/>
                <a:latin typeface="+mn-lt"/>
                <a:ea typeface="+mn-ea"/>
                <a:cs typeface="+mn-cs"/>
              </a:rPr>
              <a:t>ight microscopes use a lens to enlarge or magnify an object or specimen. </a:t>
            </a:r>
            <a:r>
              <a:rPr lang="en-US" dirty="0" smtClean="0">
                <a:solidFill>
                  <a:srgbClr val="8AB633"/>
                </a:solidFill>
                <a:latin typeface="Times"/>
              </a:rPr>
              <a:t>Lenses collect light reflected from an object and refocus it at a different plane, forming an enlarged or </a:t>
            </a:r>
            <a:r>
              <a:rPr lang="en-US" dirty="0" smtClean="0">
                <a:solidFill>
                  <a:srgbClr val="8AB633"/>
                </a:solidFill>
                <a:latin typeface="Times"/>
              </a:rPr>
              <a:t>“magnified” </a:t>
            </a:r>
            <a:r>
              <a:rPr lang="en-US" dirty="0" smtClean="0">
                <a:solidFill>
                  <a:srgbClr val="8AB633"/>
                </a:solidFill>
                <a:latin typeface="Times"/>
              </a:rPr>
              <a:t>image of the object.</a:t>
            </a:r>
            <a:r>
              <a:rPr lang="en-US" sz="1200" kern="1200" dirty="0" smtClean="0">
                <a:solidFill>
                  <a:schemeClr val="tx1"/>
                </a:solidFill>
                <a:effectLst/>
                <a:latin typeface="+mn-lt"/>
                <a:ea typeface="+mn-ea"/>
                <a:cs typeface="+mn-cs"/>
              </a:rPr>
              <a:t> Lenses focus </a:t>
            </a:r>
            <a:r>
              <a:rPr lang="en-US" sz="1200" kern="1200" dirty="0" smtClean="0">
                <a:solidFill>
                  <a:schemeClr val="tx1"/>
                </a:solidFill>
                <a:effectLst/>
                <a:latin typeface="+mn-lt"/>
                <a:ea typeface="+mn-ea"/>
                <a:cs typeface="+mn-cs"/>
              </a:rPr>
              <a:t>light reflected </a:t>
            </a:r>
            <a:r>
              <a:rPr lang="en-US" sz="1200" kern="1200" dirty="0" smtClean="0">
                <a:solidFill>
                  <a:schemeClr val="tx1"/>
                </a:solidFill>
                <a:effectLst/>
                <a:latin typeface="+mn-lt"/>
                <a:ea typeface="+mn-ea"/>
                <a:cs typeface="+mn-cs"/>
              </a:rPr>
              <a:t>from a point on the object at a given distance or </a:t>
            </a:r>
            <a:r>
              <a:rPr lang="en-US" sz="1200" b="1" i="1" kern="1200" dirty="0" smtClean="0">
                <a:solidFill>
                  <a:schemeClr val="tx1"/>
                </a:solidFill>
                <a:effectLst/>
                <a:latin typeface="+mn-lt"/>
                <a:ea typeface="+mn-ea"/>
                <a:cs typeface="+mn-cs"/>
              </a:rPr>
              <a:t>focal length </a:t>
            </a:r>
            <a:r>
              <a:rPr lang="en-US" sz="1200" kern="1200" dirty="0" smtClean="0">
                <a:solidFill>
                  <a:schemeClr val="tx1"/>
                </a:solidFill>
                <a:effectLst/>
                <a:latin typeface="+mn-lt"/>
                <a:ea typeface="+mn-ea"/>
                <a:cs typeface="+mn-cs"/>
              </a:rPr>
              <a:t>from the lens. If you place an object at the focal point of the lens, the object will appear sharp when you view it through the lens. </a:t>
            </a:r>
            <a:r>
              <a:rPr lang="en-US" sz="1200" b="1" i="1" kern="1200" dirty="0" smtClean="0">
                <a:solidFill>
                  <a:schemeClr val="tx1"/>
                </a:solidFill>
                <a:effectLst/>
                <a:latin typeface="+mn-lt"/>
                <a:ea typeface="+mn-ea"/>
                <a:cs typeface="+mn-cs"/>
              </a:rPr>
              <a:t>Focusing</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specimen under a microscope means to move it into a position close to the focal point of the lens. For the small wooden microscope, moving the stage up and down will focus the specimen by changing the distance of the specimen from the lens until its height is close to the focal length of the lens. </a:t>
            </a:r>
            <a:endParaRPr lang="en-US" dirty="0" smtClean="0"/>
          </a:p>
        </p:txBody>
      </p:sp>
      <p:sp>
        <p:nvSpPr>
          <p:cNvPr id="4" name="Slide Number Placeholder 3"/>
          <p:cNvSpPr>
            <a:spLocks noGrp="1"/>
          </p:cNvSpPr>
          <p:nvPr>
            <p:ph type="sldNum" sz="quarter" idx="10"/>
          </p:nvPr>
        </p:nvSpPr>
        <p:spPr/>
        <p:txBody>
          <a:bodyPr/>
          <a:lstStyle/>
          <a:p>
            <a:fld id="{82E65060-204D-9246-8181-7CF47F2C8B28}" type="slidenum">
              <a:rPr lang="en-US" smtClean="0"/>
              <a:t>6</a:t>
            </a:fld>
            <a:endParaRPr lang="en-US"/>
          </a:p>
        </p:txBody>
      </p:sp>
    </p:spTree>
    <p:extLst>
      <p:ext uri="{BB962C8B-B14F-4D97-AF65-F5344CB8AC3E}">
        <p14:creationId xmlns:p14="http://schemas.microsoft.com/office/powerpoint/2010/main" val="3701004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Magnification </a:t>
            </a:r>
            <a:r>
              <a:rPr lang="en-US" sz="1200" kern="1200" dirty="0" smtClean="0">
                <a:solidFill>
                  <a:schemeClr val="tx1"/>
                </a:solidFill>
                <a:effectLst/>
                <a:latin typeface="+mn-lt"/>
                <a:ea typeface="+mn-ea"/>
                <a:cs typeface="+mn-cs"/>
              </a:rPr>
              <a:t>refers to the enlargement of the object by a lens. Your small wooden microscope has a lens that magnifies objects by less than ~2-3 fold. If you examine an object by placing your cell phone over the microscope lens and look at the object through the camera viewer, you are using the lens in your cell phone camera to magnify the object further. This converts the simple wooden microscope into a compound microscope! </a:t>
            </a:r>
            <a:endParaRPr lang="en-US" dirty="0" smtClean="0"/>
          </a:p>
          <a:p>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7</a:t>
            </a:fld>
            <a:endParaRPr lang="en-US"/>
          </a:p>
        </p:txBody>
      </p:sp>
    </p:spTree>
    <p:extLst>
      <p:ext uri="{BB962C8B-B14F-4D97-AF65-F5344CB8AC3E}">
        <p14:creationId xmlns:p14="http://schemas.microsoft.com/office/powerpoint/2010/main" val="3178313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If you look carefully at a specimen through your small wooden microscope, you can see a difference in </a:t>
            </a:r>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sharpness of </a:t>
            </a:r>
            <a:r>
              <a:rPr lang="en-US" sz="1200" kern="1200" dirty="0" smtClean="0">
                <a:solidFill>
                  <a:schemeClr val="tx1"/>
                </a:solidFill>
                <a:effectLst/>
                <a:latin typeface="+mn-lt"/>
                <a:ea typeface="+mn-ea"/>
                <a:cs typeface="+mn-cs"/>
              </a:rPr>
              <a:t>focus </a:t>
            </a:r>
            <a:r>
              <a:rPr lang="en-US" sz="1200" kern="1200" dirty="0" smtClean="0">
                <a:solidFill>
                  <a:schemeClr val="tx1"/>
                </a:solidFill>
                <a:effectLst/>
                <a:latin typeface="+mn-lt"/>
                <a:ea typeface="+mn-ea"/>
                <a:cs typeface="+mn-cs"/>
              </a:rPr>
              <a:t>and size of the specimen at the edges and center of the lens – this is caused by spherical aberration.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Modern microscopes have lenses that are corrected for spherical aberration by blocking the light at the edges, producing an image only with the center of the lens; by adding another lens that has the opposite effects on the bent light at the edges, bringing it into focus with the light at the center; or by altering the lens at the edges using special lens-grinding methods to correct </a:t>
            </a:r>
            <a:r>
              <a:rPr lang="en-US" sz="1200" kern="1200" dirty="0" smtClean="0">
                <a:solidFill>
                  <a:schemeClr val="tx1"/>
                </a:solidFill>
                <a:effectLst/>
                <a:latin typeface="+mn-lt"/>
                <a:ea typeface="+mn-ea"/>
                <a:cs typeface="+mn-cs"/>
              </a:rPr>
              <a:t>for </a:t>
            </a:r>
            <a:r>
              <a:rPr lang="en-US" sz="1200" kern="1200" dirty="0" smtClean="0">
                <a:solidFill>
                  <a:schemeClr val="tx1"/>
                </a:solidFill>
                <a:effectLst/>
                <a:latin typeface="+mn-lt"/>
                <a:ea typeface="+mn-ea"/>
                <a:cs typeface="+mn-cs"/>
              </a:rPr>
              <a:t>spherical aberration. </a:t>
            </a:r>
            <a:endParaRPr lang="en-US" dirty="0" smtClean="0"/>
          </a:p>
          <a:p>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8</a:t>
            </a:fld>
            <a:endParaRPr lang="en-US"/>
          </a:p>
        </p:txBody>
      </p:sp>
    </p:spTree>
    <p:extLst>
      <p:ext uri="{BB962C8B-B14F-4D97-AF65-F5344CB8AC3E}">
        <p14:creationId xmlns:p14="http://schemas.microsoft.com/office/powerpoint/2010/main" val="14644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microscope</a:t>
            </a:r>
            <a:r>
              <a:rPr lang="en-US" sz="1200" kern="1200" baseline="0" dirty="0" smtClean="0">
                <a:solidFill>
                  <a:schemeClr val="tx1"/>
                </a:solidFill>
                <a:effectLst/>
                <a:latin typeface="+mn-lt"/>
                <a:ea typeface="+mn-ea"/>
                <a:cs typeface="+mn-cs"/>
              </a:rPr>
              <a:t> comes as a ready-to-assemble kit </a:t>
            </a:r>
            <a:r>
              <a:rPr lang="en-US" sz="1200" kern="1200" baseline="0" dirty="0" smtClean="0">
                <a:solidFill>
                  <a:schemeClr val="tx1"/>
                </a:solidFill>
                <a:effectLst/>
                <a:latin typeface="+mn-lt"/>
                <a:ea typeface="+mn-ea"/>
                <a:cs typeface="+mn-cs"/>
              </a:rPr>
              <a:t>and </a:t>
            </a:r>
            <a:r>
              <a:rPr lang="en-US" sz="1200" kern="1200" baseline="0" dirty="0" smtClean="0">
                <a:solidFill>
                  <a:schemeClr val="tx1"/>
                </a:solidFill>
                <a:effectLst/>
                <a:latin typeface="+mn-lt"/>
                <a:ea typeface="+mn-ea"/>
                <a:cs typeface="+mn-cs"/>
              </a:rPr>
              <a:t>can be assembled in a few minutes after viewing the </a:t>
            </a:r>
            <a:r>
              <a:rPr lang="en-US" sz="1200" kern="1200" dirty="0" smtClean="0">
                <a:solidFill>
                  <a:schemeClr val="tx1"/>
                </a:solidFill>
                <a:effectLst/>
                <a:latin typeface="+mn-lt"/>
                <a:ea typeface="+mn-ea"/>
                <a:cs typeface="+mn-cs"/>
              </a:rPr>
              <a:t>video instructions at the Echo Laboratories</a:t>
            </a:r>
            <a:r>
              <a:rPr lang="en-US" sz="1200" kern="1200" baseline="0" dirty="0" smtClean="0">
                <a:solidFill>
                  <a:schemeClr val="tx1"/>
                </a:solidFill>
                <a:effectLst/>
                <a:latin typeface="+mn-lt"/>
                <a:ea typeface="+mn-ea"/>
                <a:cs typeface="+mn-cs"/>
              </a:rPr>
              <a:t> web </a:t>
            </a:r>
            <a:r>
              <a:rPr lang="en-US" sz="1200" kern="1200" dirty="0" smtClean="0">
                <a:solidFill>
                  <a:schemeClr val="tx1"/>
                </a:solidFill>
                <a:effectLst/>
                <a:latin typeface="+mn-lt"/>
                <a:ea typeface="+mn-ea"/>
                <a:cs typeface="+mn-cs"/>
              </a:rPr>
              <a:t>site at http://echo-</a:t>
            </a:r>
            <a:r>
              <a:rPr lang="en-US" sz="1200" kern="1200" dirty="0" err="1" smtClean="0">
                <a:solidFill>
                  <a:schemeClr val="tx1"/>
                </a:solidFill>
                <a:effectLst/>
                <a:latin typeface="+mn-lt"/>
                <a:ea typeface="+mn-ea"/>
                <a:cs typeface="+mn-cs"/>
              </a:rPr>
              <a:t>labs.com</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woodenscope</a:t>
            </a:r>
            <a:r>
              <a:rPr lang="en-US" sz="1200" kern="1200" dirty="0" smtClean="0">
                <a:solidFill>
                  <a:schemeClr val="tx1"/>
                </a:solidFill>
                <a:effectLst/>
                <a:latin typeface="+mn-lt"/>
                <a:ea typeface="+mn-ea"/>
                <a:cs typeface="+mn-cs"/>
              </a:rPr>
              <a:t> There are 19 pieces in the wooden template. First, carefully release the pieces from the wooden template, keeping track of their</a:t>
            </a:r>
            <a:r>
              <a:rPr lang="en-US" sz="1200" kern="1200" baseline="0" dirty="0" smtClean="0">
                <a:solidFill>
                  <a:schemeClr val="tx1"/>
                </a:solidFill>
                <a:effectLst/>
                <a:latin typeface="+mn-lt"/>
                <a:ea typeface="+mn-ea"/>
                <a:cs typeface="+mn-cs"/>
              </a:rPr>
              <a:t> part numbers - a small flat spatula can be helpful in releasing the pieces. </a:t>
            </a:r>
            <a:r>
              <a:rPr lang="en-US" sz="1200" kern="1200" dirty="0" smtClean="0">
                <a:solidFill>
                  <a:schemeClr val="tx1"/>
                </a:solidFill>
                <a:effectLst/>
                <a:latin typeface="+mn-lt"/>
                <a:ea typeface="+mn-ea"/>
                <a:cs typeface="+mn-cs"/>
              </a:rPr>
              <a:t>Parts #1-6 form the wheel-like gear that moves the stage up and down to focus the specimen: parts #2, 3, 4 &amp; 5 fit onto the end of part #1 (in that order) to form the gear and part #6 holds it on the end of part #1.</a:t>
            </a:r>
            <a:r>
              <a:rPr lang="en-US" sz="1200" kern="1200" baseline="0" dirty="0" smtClean="0">
                <a:solidFill>
                  <a:schemeClr val="tx1"/>
                </a:solidFill>
                <a:effectLst/>
                <a:latin typeface="+mn-lt"/>
                <a:ea typeface="+mn-ea"/>
                <a:cs typeface="+mn-cs"/>
              </a:rPr>
              <a:t> Note that part #3 fits inside part #4 and that part #4 in the assembled gear should rotate freely. The pieces fit together in a “lock-and-key” fashion, much like Legos.</a:t>
            </a:r>
            <a:endParaRPr lang="en-US" dirty="0" smtClean="0"/>
          </a:p>
          <a:p>
            <a:endParaRPr lang="en-US" dirty="0"/>
          </a:p>
        </p:txBody>
      </p:sp>
      <p:sp>
        <p:nvSpPr>
          <p:cNvPr id="4" name="Slide Number Placeholder 3"/>
          <p:cNvSpPr>
            <a:spLocks noGrp="1"/>
          </p:cNvSpPr>
          <p:nvPr>
            <p:ph type="sldNum" sz="quarter" idx="10"/>
          </p:nvPr>
        </p:nvSpPr>
        <p:spPr/>
        <p:txBody>
          <a:bodyPr/>
          <a:lstStyle/>
          <a:p>
            <a:fld id="{82E65060-204D-9246-8181-7CF47F2C8B28}" type="slidenum">
              <a:rPr lang="en-US" smtClean="0"/>
              <a:t>9</a:t>
            </a:fld>
            <a:endParaRPr lang="en-US"/>
          </a:p>
        </p:txBody>
      </p:sp>
    </p:spTree>
    <p:extLst>
      <p:ext uri="{BB962C8B-B14F-4D97-AF65-F5344CB8AC3E}">
        <p14:creationId xmlns:p14="http://schemas.microsoft.com/office/powerpoint/2010/main" val="1003076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E809C72-D382-6841-BF0A-AF1FBC294494}" type="datetimeFigureOut">
              <a:rPr lang="en-US" smtClean="0"/>
              <a:t>9/12/16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2758717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809C72-D382-6841-BF0A-AF1FBC294494}" type="datetimeFigureOut">
              <a:rPr lang="en-US" smtClean="0"/>
              <a:t>9/12/16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108763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809C72-D382-6841-BF0A-AF1FBC294494}" type="datetimeFigureOut">
              <a:rPr lang="en-US" smtClean="0"/>
              <a:t>9/12/16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835846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809C72-D382-6841-BF0A-AF1FBC294494}" type="datetimeFigureOut">
              <a:rPr lang="en-US" smtClean="0"/>
              <a:t>9/12/16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2787393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809C72-D382-6841-BF0A-AF1FBC294494}" type="datetimeFigureOut">
              <a:rPr lang="en-US" smtClean="0"/>
              <a:t>9/12/16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3180389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E809C72-D382-6841-BF0A-AF1FBC294494}" type="datetimeFigureOut">
              <a:rPr lang="en-US" smtClean="0"/>
              <a:t>9/12/16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2450349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E809C72-D382-6841-BF0A-AF1FBC294494}" type="datetimeFigureOut">
              <a:rPr lang="en-US" smtClean="0"/>
              <a:t>9/12/16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4282701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809C72-D382-6841-BF0A-AF1FBC294494}" type="datetimeFigureOut">
              <a:rPr lang="en-US" smtClean="0"/>
              <a:t>9/12/16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3987851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809C72-D382-6841-BF0A-AF1FBC294494}" type="datetimeFigureOut">
              <a:rPr lang="en-US" smtClean="0"/>
              <a:t>9/12/16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1352689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809C72-D382-6841-BF0A-AF1FBC294494}" type="datetimeFigureOut">
              <a:rPr lang="en-US" smtClean="0"/>
              <a:t>9/12/16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1090872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809C72-D382-6841-BF0A-AF1FBC294494}" type="datetimeFigureOut">
              <a:rPr lang="en-US" smtClean="0"/>
              <a:t>9/12/16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B0C86F-AE24-B946-AB6F-284B4C8F578E}" type="slidenum">
              <a:rPr lang="en-US" smtClean="0"/>
              <a:t>‹#›</a:t>
            </a:fld>
            <a:endParaRPr lang="en-US"/>
          </a:p>
        </p:txBody>
      </p:sp>
    </p:spTree>
    <p:extLst>
      <p:ext uri="{BB962C8B-B14F-4D97-AF65-F5344CB8AC3E}">
        <p14:creationId xmlns:p14="http://schemas.microsoft.com/office/powerpoint/2010/main" val="342553776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809C72-D382-6841-BF0A-AF1FBC294494}" type="datetimeFigureOut">
              <a:rPr lang="en-US" smtClean="0"/>
              <a:t>9/12/16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B0C86F-AE24-B946-AB6F-284B4C8F578E}" type="slidenum">
              <a:rPr lang="en-US" smtClean="0"/>
              <a:t>‹#›</a:t>
            </a:fld>
            <a:endParaRPr lang="en-US"/>
          </a:p>
        </p:txBody>
      </p:sp>
    </p:spTree>
    <p:extLst>
      <p:ext uri="{BB962C8B-B14F-4D97-AF65-F5344CB8AC3E}">
        <p14:creationId xmlns:p14="http://schemas.microsoft.com/office/powerpoint/2010/main" val="2748286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0.tif"/><Relationship Id="rId4" Type="http://schemas.openxmlformats.org/officeDocument/2006/relationships/image" Target="../media/image11.tif"/><Relationship Id="rId5" Type="http://schemas.openxmlformats.org/officeDocument/2006/relationships/image" Target="../media/image12.tif"/><Relationship Id="rId6" Type="http://schemas.openxmlformats.org/officeDocument/2006/relationships/image" Target="../media/image13.ti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4.tif"/><Relationship Id="rId4" Type="http://schemas.openxmlformats.org/officeDocument/2006/relationships/image" Target="../media/image15.tif"/><Relationship Id="rId5" Type="http://schemas.openxmlformats.org/officeDocument/2006/relationships/image" Target="../media/image16.tif"/><Relationship Id="rId6" Type="http://schemas.openxmlformats.org/officeDocument/2006/relationships/image" Target="../media/image17.tif"/><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tif"/><Relationship Id="rId4" Type="http://schemas.openxmlformats.org/officeDocument/2006/relationships/image" Target="../media/image19.ti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tif"/></Relationships>
</file>

<file path=ppt/slides/_rels/slide14.xml.rels><?xml version="1.0" encoding="UTF-8" standalone="yes"?>
<Relationships xmlns="http://schemas.openxmlformats.org/package/2006/relationships"><Relationship Id="rId3" Type="http://schemas.openxmlformats.org/officeDocument/2006/relationships/image" Target="../media/image21.tif"/><Relationship Id="rId4" Type="http://schemas.openxmlformats.org/officeDocument/2006/relationships/image" Target="../media/image22.JPG"/><Relationship Id="rId5" Type="http://schemas.openxmlformats.org/officeDocument/2006/relationships/image" Target="../media/image23.tif"/><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4.tif"/><Relationship Id="rId4" Type="http://schemas.openxmlformats.org/officeDocument/2006/relationships/image" Target="../media/image25.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6.tif"/><Relationship Id="rId4" Type="http://schemas.openxmlformats.org/officeDocument/2006/relationships/image" Target="../media/image27.tif"/><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tif"/><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t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t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t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tif"/></Relationships>
</file>

<file path=ppt/slides/_rels/slide9.xml.rels><?xml version="1.0" encoding="UTF-8" standalone="yes"?>
<Relationships xmlns="http://schemas.openxmlformats.org/package/2006/relationships"><Relationship Id="rId3" Type="http://schemas.openxmlformats.org/officeDocument/2006/relationships/image" Target="../media/image7.tif"/><Relationship Id="rId4" Type="http://schemas.openxmlformats.org/officeDocument/2006/relationships/image" Target="../media/image8.tif"/><Relationship Id="rId5" Type="http://schemas.openxmlformats.org/officeDocument/2006/relationships/image" Target="../media/image9.tif"/><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95000"/>
                <a:alpha val="20000"/>
              </a:schemeClr>
            </a:gs>
            <a:gs pos="100000">
              <a:schemeClr val="bg1">
                <a:lumMod val="85000"/>
                <a:alpha val="50000"/>
              </a:schemeClr>
            </a:gs>
          </a:gsLst>
          <a:lin ang="16200000" scaled="0"/>
          <a:tileRect/>
        </a:grad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auto">
          <a:xfrm>
            <a:off x="527582" y="312134"/>
            <a:ext cx="7526808" cy="3785652"/>
          </a:xfrm>
          <a:prstGeom prst="rect">
            <a:avLst/>
          </a:prstGeom>
          <a:noFill/>
          <a:ln>
            <a:noFill/>
          </a:ln>
          <a:extLst/>
        </p:spPr>
        <p:txBody>
          <a:bodyPr wrap="square">
            <a:spAutoFit/>
          </a:bodyPr>
          <a:lstStyle/>
          <a:p>
            <a:pPr algn="l"/>
            <a:r>
              <a:rPr lang="en-US" sz="8000" b="1" dirty="0" smtClean="0">
                <a:solidFill>
                  <a:srgbClr val="81C33A"/>
                </a:solidFill>
                <a:latin typeface="Helvetica"/>
                <a:cs typeface="Helvetica"/>
              </a:rPr>
              <a:t>Light </a:t>
            </a:r>
          </a:p>
          <a:p>
            <a:pPr algn="l"/>
            <a:r>
              <a:rPr lang="en-US" sz="8000" b="1" dirty="0" smtClean="0">
                <a:solidFill>
                  <a:srgbClr val="81C33A"/>
                </a:solidFill>
                <a:latin typeface="Helvetica"/>
                <a:cs typeface="Helvetica"/>
              </a:rPr>
              <a:t>Microscopy</a:t>
            </a:r>
          </a:p>
          <a:p>
            <a:pPr algn="l"/>
            <a:r>
              <a:rPr lang="en-US" sz="8000" b="1" dirty="0" smtClean="0">
                <a:solidFill>
                  <a:srgbClr val="81C33A"/>
                </a:solidFill>
                <a:latin typeface="Helvetica"/>
                <a:cs typeface="Helvetica"/>
              </a:rPr>
              <a:t>Lesson Plan</a:t>
            </a:r>
            <a:endParaRPr lang="en-US" sz="8000" b="1" dirty="0">
              <a:solidFill>
                <a:schemeClr val="tx1"/>
              </a:solidFill>
              <a:latin typeface="Helvetica"/>
              <a:cs typeface="Helvetica"/>
            </a:endParaRPr>
          </a:p>
        </p:txBody>
      </p:sp>
      <p:sp>
        <p:nvSpPr>
          <p:cNvPr id="5" name="TextBox 1"/>
          <p:cNvSpPr txBox="1">
            <a:spLocks noChangeArrowheads="1"/>
          </p:cNvSpPr>
          <p:nvPr/>
        </p:nvSpPr>
        <p:spPr bwMode="auto">
          <a:xfrm>
            <a:off x="4344905" y="4728309"/>
            <a:ext cx="44956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7200" b="1">
                <a:solidFill>
                  <a:srgbClr val="149600"/>
                </a:solidFill>
                <a:latin typeface="Helvetica" charset="0"/>
                <a:ea typeface="ＭＳ Ｐゴシック" charset="0"/>
                <a:cs typeface="ＭＳ Ｐゴシック" charset="0"/>
              </a:defRPr>
            </a:lvl1pPr>
            <a:lvl2pPr marL="742950" indent="-285750">
              <a:defRPr sz="7200" b="1">
                <a:solidFill>
                  <a:srgbClr val="149600"/>
                </a:solidFill>
                <a:latin typeface="Helvetica" charset="0"/>
                <a:ea typeface="ＭＳ Ｐゴシック" charset="0"/>
              </a:defRPr>
            </a:lvl2pPr>
            <a:lvl3pPr marL="1143000" indent="-228600">
              <a:defRPr sz="7200" b="1">
                <a:solidFill>
                  <a:srgbClr val="149600"/>
                </a:solidFill>
                <a:latin typeface="Helvetica" charset="0"/>
                <a:ea typeface="ＭＳ Ｐゴシック" charset="0"/>
              </a:defRPr>
            </a:lvl3pPr>
            <a:lvl4pPr marL="1600200" indent="-228600">
              <a:defRPr sz="7200" b="1">
                <a:solidFill>
                  <a:srgbClr val="149600"/>
                </a:solidFill>
                <a:latin typeface="Helvetica" charset="0"/>
                <a:ea typeface="ＭＳ Ｐゴシック" charset="0"/>
              </a:defRPr>
            </a:lvl4pPr>
            <a:lvl5pPr marL="2057400" indent="-228600">
              <a:defRPr sz="7200" b="1">
                <a:solidFill>
                  <a:srgbClr val="149600"/>
                </a:solidFill>
                <a:latin typeface="Helvetica" charset="0"/>
                <a:ea typeface="ＭＳ Ｐゴシック" charset="0"/>
              </a:defRPr>
            </a:lvl5pPr>
            <a:lvl6pPr marL="2514600" indent="-228600" algn="ctr" eaLnBrk="0" fontAlgn="base" hangingPunct="0">
              <a:spcBef>
                <a:spcPct val="0"/>
              </a:spcBef>
              <a:spcAft>
                <a:spcPct val="0"/>
              </a:spcAft>
              <a:defRPr sz="7200" b="1">
                <a:solidFill>
                  <a:srgbClr val="149600"/>
                </a:solidFill>
                <a:latin typeface="Helvetica" charset="0"/>
                <a:ea typeface="ＭＳ Ｐゴシック" charset="0"/>
              </a:defRPr>
            </a:lvl6pPr>
            <a:lvl7pPr marL="2971800" indent="-228600" algn="ctr" eaLnBrk="0" fontAlgn="base" hangingPunct="0">
              <a:spcBef>
                <a:spcPct val="0"/>
              </a:spcBef>
              <a:spcAft>
                <a:spcPct val="0"/>
              </a:spcAft>
              <a:defRPr sz="7200" b="1">
                <a:solidFill>
                  <a:srgbClr val="149600"/>
                </a:solidFill>
                <a:latin typeface="Helvetica" charset="0"/>
                <a:ea typeface="ＭＳ Ｐゴシック" charset="0"/>
              </a:defRPr>
            </a:lvl7pPr>
            <a:lvl8pPr marL="3429000" indent="-228600" algn="ctr" eaLnBrk="0" fontAlgn="base" hangingPunct="0">
              <a:spcBef>
                <a:spcPct val="0"/>
              </a:spcBef>
              <a:spcAft>
                <a:spcPct val="0"/>
              </a:spcAft>
              <a:defRPr sz="7200" b="1">
                <a:solidFill>
                  <a:srgbClr val="149600"/>
                </a:solidFill>
                <a:latin typeface="Helvetica" charset="0"/>
                <a:ea typeface="ＭＳ Ｐゴシック" charset="0"/>
              </a:defRPr>
            </a:lvl8pPr>
            <a:lvl9pPr marL="3886200" indent="-228600" algn="ctr" eaLnBrk="0" fontAlgn="base" hangingPunct="0">
              <a:spcBef>
                <a:spcPct val="0"/>
              </a:spcBef>
              <a:spcAft>
                <a:spcPct val="0"/>
              </a:spcAft>
              <a:defRPr sz="7200" b="1">
                <a:solidFill>
                  <a:srgbClr val="149600"/>
                </a:solidFill>
                <a:latin typeface="Helvetica" charset="0"/>
                <a:ea typeface="ＭＳ Ｐゴシック" charset="0"/>
              </a:defRPr>
            </a:lvl9pPr>
          </a:lstStyle>
          <a:p>
            <a:pPr algn="l"/>
            <a:r>
              <a:rPr lang="en-US" sz="2800" dirty="0" smtClean="0">
                <a:solidFill>
                  <a:srgbClr val="337801"/>
                </a:solidFill>
              </a:rPr>
              <a:t>by</a:t>
            </a:r>
            <a:r>
              <a:rPr lang="en-US" sz="2800" b="0" dirty="0" smtClean="0">
                <a:solidFill>
                  <a:srgbClr val="337801"/>
                </a:solidFill>
              </a:rPr>
              <a:t> </a:t>
            </a:r>
            <a:r>
              <a:rPr lang="en-US" sz="2800" dirty="0" smtClean="0">
                <a:solidFill>
                  <a:srgbClr val="337801"/>
                </a:solidFill>
              </a:rPr>
              <a:t>Sharyn </a:t>
            </a:r>
            <a:r>
              <a:rPr lang="en-US" sz="2800" dirty="0">
                <a:solidFill>
                  <a:srgbClr val="337801"/>
                </a:solidFill>
              </a:rPr>
              <a:t>A Endow, PhD</a:t>
            </a:r>
          </a:p>
          <a:p>
            <a:pPr algn="l"/>
            <a:r>
              <a:rPr lang="en-US" sz="2800" dirty="0" smtClean="0">
                <a:solidFill>
                  <a:srgbClr val="337801"/>
                </a:solidFill>
              </a:rPr>
              <a:t>     Duke  </a:t>
            </a:r>
            <a:r>
              <a:rPr lang="en-US" sz="2800" dirty="0">
                <a:solidFill>
                  <a:srgbClr val="337801"/>
                </a:solidFill>
              </a:rPr>
              <a:t>University  </a:t>
            </a:r>
            <a:r>
              <a:rPr lang="en-US" sz="2800" dirty="0" smtClean="0">
                <a:solidFill>
                  <a:srgbClr val="337801"/>
                </a:solidFill>
              </a:rPr>
              <a:t>2016</a:t>
            </a:r>
            <a:endParaRPr lang="en-US" sz="2800" dirty="0">
              <a:solidFill>
                <a:srgbClr val="33780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430" y="5955822"/>
            <a:ext cx="8456371" cy="687629"/>
          </a:xfrm>
          <a:prstGeom prst="rect">
            <a:avLst/>
          </a:prstGeom>
        </p:spPr>
      </p:pic>
    </p:spTree>
    <p:extLst>
      <p:ext uri="{BB962C8B-B14F-4D97-AF65-F5344CB8AC3E}">
        <p14:creationId xmlns:p14="http://schemas.microsoft.com/office/powerpoint/2010/main" val="81061415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045"/>
            <a:ext cx="8229600" cy="931035"/>
          </a:xfrm>
        </p:spPr>
        <p:txBody>
          <a:bodyPr>
            <a:normAutofit/>
          </a:bodyPr>
          <a:lstStyle/>
          <a:p>
            <a:pPr algn="l"/>
            <a:r>
              <a:rPr lang="en-US" sz="3600" b="1" dirty="0" smtClean="0">
                <a:solidFill>
                  <a:srgbClr val="337001"/>
                </a:solidFill>
                <a:latin typeface="Times"/>
                <a:cs typeface="Times"/>
              </a:rPr>
              <a:t>Assembling Your Wooden Microscope</a:t>
            </a:r>
            <a:endParaRPr lang="en-US" sz="3600" dirty="0"/>
          </a:p>
        </p:txBody>
      </p:sp>
      <p:sp>
        <p:nvSpPr>
          <p:cNvPr id="10" name="TextBox 9"/>
          <p:cNvSpPr txBox="1"/>
          <p:nvPr/>
        </p:nvSpPr>
        <p:spPr>
          <a:xfrm>
            <a:off x="332875" y="5375440"/>
            <a:ext cx="5757985" cy="646331"/>
          </a:xfrm>
          <a:prstGeom prst="rect">
            <a:avLst/>
          </a:prstGeom>
          <a:noFill/>
        </p:spPr>
        <p:txBody>
          <a:bodyPr wrap="square" rtlCol="0">
            <a:spAutoFit/>
          </a:bodyPr>
          <a:lstStyle/>
          <a:p>
            <a:r>
              <a:rPr lang="en-US" dirty="0" smtClean="0">
                <a:solidFill>
                  <a:srgbClr val="337801"/>
                </a:solidFill>
                <a:latin typeface="Times"/>
                <a:cs typeface="Times"/>
              </a:rPr>
              <a:t>Part #10 is </a:t>
            </a:r>
            <a:r>
              <a:rPr lang="en-US" dirty="0" smtClean="0">
                <a:solidFill>
                  <a:srgbClr val="337801"/>
                </a:solidFill>
                <a:latin typeface="Times"/>
                <a:cs typeface="Times"/>
              </a:rPr>
              <a:t>the stage</a:t>
            </a:r>
            <a:r>
              <a:rPr lang="en-US" dirty="0" smtClean="0">
                <a:solidFill>
                  <a:srgbClr val="337801"/>
                </a:solidFill>
                <a:latin typeface="Times"/>
                <a:cs typeface="Times"/>
              </a:rPr>
              <a:t> and </a:t>
            </a:r>
            <a:r>
              <a:rPr lang="en-US" dirty="0" smtClean="0">
                <a:solidFill>
                  <a:srgbClr val="337801"/>
                </a:solidFill>
                <a:latin typeface="Times"/>
                <a:cs typeface="Times"/>
              </a:rPr>
              <a:t>sits on the arms of parts #8 &amp; #9; it fits into </a:t>
            </a:r>
            <a:r>
              <a:rPr lang="en-US" dirty="0" smtClean="0">
                <a:solidFill>
                  <a:srgbClr val="337801"/>
                </a:solidFill>
                <a:latin typeface="Times"/>
                <a:cs typeface="Times"/>
              </a:rPr>
              <a:t>the slot </a:t>
            </a:r>
            <a:r>
              <a:rPr lang="en-US" dirty="0" smtClean="0">
                <a:solidFill>
                  <a:srgbClr val="337801"/>
                </a:solidFill>
                <a:latin typeface="Times"/>
                <a:cs typeface="Times"/>
              </a:rPr>
              <a:t>at the center and </a:t>
            </a:r>
            <a:r>
              <a:rPr lang="en-US" dirty="0" smtClean="0">
                <a:solidFill>
                  <a:srgbClr val="337801"/>
                </a:solidFill>
                <a:latin typeface="Times"/>
                <a:cs typeface="Times"/>
              </a:rPr>
              <a:t>notches made </a:t>
            </a:r>
            <a:r>
              <a:rPr lang="en-US" dirty="0" smtClean="0">
                <a:solidFill>
                  <a:srgbClr val="337801"/>
                </a:solidFill>
                <a:latin typeface="Times"/>
                <a:cs typeface="Times"/>
              </a:rPr>
              <a:t>by </a:t>
            </a:r>
            <a:r>
              <a:rPr lang="en-US" dirty="0">
                <a:solidFill>
                  <a:srgbClr val="337801"/>
                </a:solidFill>
                <a:latin typeface="Times"/>
                <a:cs typeface="Times"/>
              </a:rPr>
              <a:t>#8 &amp; #</a:t>
            </a:r>
            <a:r>
              <a:rPr lang="en-US" dirty="0" smtClean="0">
                <a:solidFill>
                  <a:srgbClr val="337801"/>
                </a:solidFill>
                <a:latin typeface="Times"/>
                <a:cs typeface="Times"/>
              </a:rPr>
              <a:t>9</a:t>
            </a:r>
          </a:p>
        </p:txBody>
      </p:sp>
      <p:grpSp>
        <p:nvGrpSpPr>
          <p:cNvPr id="7" name="Group 6"/>
          <p:cNvGrpSpPr/>
          <p:nvPr/>
        </p:nvGrpSpPr>
        <p:grpSpPr>
          <a:xfrm>
            <a:off x="5055138" y="3945186"/>
            <a:ext cx="3840573" cy="2785872"/>
            <a:chOff x="5055138" y="3945186"/>
            <a:chExt cx="3840573" cy="2785872"/>
          </a:xfrm>
        </p:grpSpPr>
        <p:pic>
          <p:nvPicPr>
            <p:cNvPr id="13" name="Picture 12" descr="photo(15)_stagesmLbcsm#.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9711" y="3945186"/>
              <a:ext cx="2286000" cy="2785872"/>
            </a:xfrm>
            <a:prstGeom prst="rect">
              <a:avLst/>
            </a:prstGeom>
          </p:spPr>
        </p:pic>
        <p:sp>
          <p:nvSpPr>
            <p:cNvPr id="5" name="TextBox 4"/>
            <p:cNvSpPr txBox="1"/>
            <p:nvPr/>
          </p:nvSpPr>
          <p:spPr>
            <a:xfrm>
              <a:off x="5055138" y="6250798"/>
              <a:ext cx="1575972" cy="369332"/>
            </a:xfrm>
            <a:prstGeom prst="rect">
              <a:avLst/>
            </a:prstGeom>
            <a:noFill/>
          </p:spPr>
          <p:txBody>
            <a:bodyPr wrap="none" rtlCol="0">
              <a:spAutoFit/>
            </a:bodyPr>
            <a:lstStyle/>
            <a:p>
              <a:r>
                <a:rPr lang="en-US" dirty="0" smtClean="0">
                  <a:solidFill>
                    <a:srgbClr val="337801"/>
                  </a:solidFill>
                  <a:latin typeface="Times"/>
                </a:rPr>
                <a:t>Finished stage:</a:t>
              </a:r>
              <a:endParaRPr lang="en-US" dirty="0">
                <a:solidFill>
                  <a:srgbClr val="337801"/>
                </a:solidFill>
                <a:latin typeface="Times"/>
              </a:endParaRPr>
            </a:p>
          </p:txBody>
        </p:sp>
      </p:grpSp>
      <p:grpSp>
        <p:nvGrpSpPr>
          <p:cNvPr id="23" name="Group 22"/>
          <p:cNvGrpSpPr/>
          <p:nvPr/>
        </p:nvGrpSpPr>
        <p:grpSpPr>
          <a:xfrm>
            <a:off x="395550" y="1008409"/>
            <a:ext cx="5695311" cy="2236307"/>
            <a:chOff x="395550" y="1082383"/>
            <a:chExt cx="5695311" cy="2236307"/>
          </a:xfrm>
        </p:grpSpPr>
        <p:sp>
          <p:nvSpPr>
            <p:cNvPr id="4" name="Content Placeholder 2"/>
            <p:cNvSpPr txBox="1">
              <a:spLocks/>
            </p:cNvSpPr>
            <p:nvPr/>
          </p:nvSpPr>
          <p:spPr>
            <a:xfrm>
              <a:off x="395550" y="1082383"/>
              <a:ext cx="5695311" cy="76696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408000"/>
                  </a:solidFill>
                  <a:latin typeface="Times"/>
                  <a:cs typeface="Times"/>
                </a:rPr>
                <a:t>Parts #7-12 form the </a:t>
              </a:r>
              <a:r>
                <a:rPr lang="en-US" dirty="0" smtClean="0">
                  <a:solidFill>
                    <a:srgbClr val="408000"/>
                  </a:solidFill>
                  <a:latin typeface="Times"/>
                  <a:cs typeface="Times"/>
                </a:rPr>
                <a:t>stage piece</a:t>
              </a:r>
              <a:endParaRPr lang="en-US" dirty="0">
                <a:solidFill>
                  <a:srgbClr val="408000"/>
                </a:solidFill>
                <a:latin typeface="Times"/>
                <a:cs typeface="Times"/>
              </a:endParaRPr>
            </a:p>
          </p:txBody>
        </p:sp>
        <p:pic>
          <p:nvPicPr>
            <p:cNvPr id="19" name="Picture 18" descr="photo(7)_stage1smLbcsm#.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210" y="1666674"/>
              <a:ext cx="5486400" cy="1652016"/>
            </a:xfrm>
            <a:prstGeom prst="rect">
              <a:avLst/>
            </a:prstGeom>
          </p:spPr>
        </p:pic>
      </p:grpSp>
      <p:grpSp>
        <p:nvGrpSpPr>
          <p:cNvPr id="24" name="Group 23"/>
          <p:cNvGrpSpPr/>
          <p:nvPr/>
        </p:nvGrpSpPr>
        <p:grpSpPr>
          <a:xfrm>
            <a:off x="382197" y="3378142"/>
            <a:ext cx="4884333" cy="2010378"/>
            <a:chOff x="382197" y="3674038"/>
            <a:chExt cx="4884333" cy="2010378"/>
          </a:xfrm>
        </p:grpSpPr>
        <p:sp>
          <p:nvSpPr>
            <p:cNvPr id="9" name="TextBox 8"/>
            <p:cNvSpPr txBox="1"/>
            <p:nvPr/>
          </p:nvSpPr>
          <p:spPr>
            <a:xfrm>
              <a:off x="382197" y="3674038"/>
              <a:ext cx="4658422" cy="400110"/>
            </a:xfrm>
            <a:prstGeom prst="rect">
              <a:avLst/>
            </a:prstGeom>
            <a:noFill/>
          </p:spPr>
          <p:txBody>
            <a:bodyPr wrap="none" rtlCol="0">
              <a:spAutoFit/>
            </a:bodyPr>
            <a:lstStyle/>
            <a:p>
              <a:r>
                <a:rPr lang="en-US" sz="2000" dirty="0" smtClean="0">
                  <a:solidFill>
                    <a:srgbClr val="337801"/>
                  </a:solidFill>
                  <a:latin typeface="Times"/>
                  <a:cs typeface="Times"/>
                </a:rPr>
                <a:t>Parts #8 and #9 fit </a:t>
              </a:r>
              <a:r>
                <a:rPr lang="en-US" sz="2000" dirty="0" smtClean="0">
                  <a:solidFill>
                    <a:srgbClr val="337801"/>
                  </a:solidFill>
                  <a:latin typeface="Times"/>
                  <a:cs typeface="Times"/>
                </a:rPr>
                <a:t>onto </a:t>
              </a:r>
              <a:r>
                <a:rPr lang="en-US" sz="2000" dirty="0" smtClean="0">
                  <a:solidFill>
                    <a:srgbClr val="337801"/>
                  </a:solidFill>
                  <a:latin typeface="Times"/>
                  <a:cs typeface="Times"/>
                </a:rPr>
                <a:t>the sides of part #7:</a:t>
              </a:r>
              <a:endParaRPr lang="en-US" sz="2000" dirty="0">
                <a:solidFill>
                  <a:srgbClr val="337801"/>
                </a:solidFill>
                <a:latin typeface="Times"/>
                <a:cs typeface="Times"/>
              </a:endParaRPr>
            </a:p>
          </p:txBody>
        </p:sp>
        <p:pic>
          <p:nvPicPr>
            <p:cNvPr id="22" name="Picture 21" descr="photo(12)_stage2smLbcsm#.t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0210" y="4105552"/>
              <a:ext cx="4846320" cy="1578864"/>
            </a:xfrm>
            <a:prstGeom prst="rect">
              <a:avLst/>
            </a:prstGeom>
          </p:spPr>
        </p:pic>
      </p:grpSp>
      <p:grpSp>
        <p:nvGrpSpPr>
          <p:cNvPr id="27" name="Group 26"/>
          <p:cNvGrpSpPr/>
          <p:nvPr/>
        </p:nvGrpSpPr>
        <p:grpSpPr>
          <a:xfrm>
            <a:off x="6103332" y="882926"/>
            <a:ext cx="2991061" cy="2889302"/>
            <a:chOff x="6103332" y="882926"/>
            <a:chExt cx="2991061" cy="2889302"/>
          </a:xfrm>
        </p:grpSpPr>
        <p:sp>
          <p:nvSpPr>
            <p:cNvPr id="12" name="TextBox 11"/>
            <p:cNvSpPr txBox="1"/>
            <p:nvPr/>
          </p:nvSpPr>
          <p:spPr>
            <a:xfrm>
              <a:off x="6103332" y="3402896"/>
              <a:ext cx="2991061" cy="369332"/>
            </a:xfrm>
            <a:prstGeom prst="rect">
              <a:avLst/>
            </a:prstGeom>
            <a:noFill/>
          </p:spPr>
          <p:txBody>
            <a:bodyPr wrap="none" rtlCol="0">
              <a:spAutoFit/>
            </a:bodyPr>
            <a:lstStyle/>
            <a:p>
              <a:r>
                <a:rPr lang="en-US" dirty="0">
                  <a:solidFill>
                    <a:srgbClr val="337801"/>
                  </a:solidFill>
                  <a:latin typeface="Times"/>
                  <a:cs typeface="Times"/>
                </a:rPr>
                <a:t>P</a:t>
              </a:r>
              <a:r>
                <a:rPr lang="en-US" dirty="0" smtClean="0">
                  <a:solidFill>
                    <a:srgbClr val="337801"/>
                  </a:solidFill>
                  <a:latin typeface="Times"/>
                  <a:cs typeface="Times"/>
                </a:rPr>
                <a:t>arts #11 &amp; 12 fit onto part #7</a:t>
              </a:r>
              <a:endParaRPr lang="en-US" dirty="0">
                <a:solidFill>
                  <a:srgbClr val="337801"/>
                </a:solidFill>
                <a:latin typeface="Times"/>
                <a:cs typeface="Times"/>
              </a:endParaRPr>
            </a:p>
          </p:txBody>
        </p:sp>
        <p:pic>
          <p:nvPicPr>
            <p:cNvPr id="26" name="Picture 25" descr="photo(14)_stage3smLbcsm#.t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2531" y="882926"/>
              <a:ext cx="2743200" cy="2593848"/>
            </a:xfrm>
            <a:prstGeom prst="rect">
              <a:avLst/>
            </a:prstGeom>
          </p:spPr>
        </p:pic>
      </p:grpSp>
      <p:sp>
        <p:nvSpPr>
          <p:cNvPr id="32" name="Up Arrow 31"/>
          <p:cNvSpPr/>
          <p:nvPr/>
        </p:nvSpPr>
        <p:spPr>
          <a:xfrm rot="2179721">
            <a:off x="5781424" y="3641981"/>
            <a:ext cx="380383" cy="1275149"/>
          </a:xfrm>
          <a:prstGeom prst="upArrow">
            <a:avLst>
              <a:gd name="adj1" fmla="val 74844"/>
              <a:gd name="adj2" fmla="val 103840"/>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532354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548"/>
            <a:ext cx="8229600" cy="1143000"/>
          </a:xfrm>
        </p:spPr>
        <p:txBody>
          <a:bodyPr>
            <a:normAutofit/>
          </a:bodyPr>
          <a:lstStyle/>
          <a:p>
            <a:pPr algn="l"/>
            <a:r>
              <a:rPr lang="en-US" sz="3600" b="1" dirty="0" smtClean="0">
                <a:solidFill>
                  <a:srgbClr val="337001"/>
                </a:solidFill>
                <a:latin typeface="Times"/>
                <a:cs typeface="Times"/>
              </a:rPr>
              <a:t>Assembling Your Wooden Microscope</a:t>
            </a:r>
            <a:endParaRPr lang="en-US" sz="3600" dirty="0"/>
          </a:p>
        </p:txBody>
      </p:sp>
      <p:pic>
        <p:nvPicPr>
          <p:cNvPr id="16" name="Picture 15" descr="photo(22)_sidessmLbcsm#.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1974" y="924478"/>
            <a:ext cx="2103120" cy="3014472"/>
          </a:xfrm>
          <a:prstGeom prst="rect">
            <a:avLst/>
          </a:prstGeom>
        </p:spPr>
      </p:pic>
      <p:grpSp>
        <p:nvGrpSpPr>
          <p:cNvPr id="7" name="Group 6"/>
          <p:cNvGrpSpPr/>
          <p:nvPr/>
        </p:nvGrpSpPr>
        <p:grpSpPr>
          <a:xfrm>
            <a:off x="295918" y="4389377"/>
            <a:ext cx="4820900" cy="2435465"/>
            <a:chOff x="295918" y="4389377"/>
            <a:chExt cx="4820900" cy="2435465"/>
          </a:xfrm>
        </p:grpSpPr>
        <p:sp>
          <p:nvSpPr>
            <p:cNvPr id="9" name="TextBox 8"/>
            <p:cNvSpPr txBox="1"/>
            <p:nvPr/>
          </p:nvSpPr>
          <p:spPr>
            <a:xfrm>
              <a:off x="295918" y="6455510"/>
              <a:ext cx="4820900" cy="369332"/>
            </a:xfrm>
            <a:prstGeom prst="rect">
              <a:avLst/>
            </a:prstGeom>
            <a:noFill/>
          </p:spPr>
          <p:txBody>
            <a:bodyPr wrap="square" rtlCol="0">
              <a:spAutoFit/>
            </a:bodyPr>
            <a:lstStyle/>
            <a:p>
              <a:r>
                <a:rPr lang="en-US" dirty="0">
                  <a:solidFill>
                    <a:srgbClr val="408000"/>
                  </a:solidFill>
                  <a:latin typeface="Times"/>
                  <a:cs typeface="Times"/>
                </a:rPr>
                <a:t>Part #14 fits </a:t>
              </a:r>
              <a:r>
                <a:rPr lang="en-US" dirty="0" smtClean="0">
                  <a:solidFill>
                    <a:srgbClr val="408000"/>
                  </a:solidFill>
                  <a:latin typeface="Times"/>
                  <a:cs typeface="Times"/>
                </a:rPr>
                <a:t>over </a:t>
              </a:r>
              <a:r>
                <a:rPr lang="en-US" dirty="0" smtClean="0">
                  <a:solidFill>
                    <a:srgbClr val="408000"/>
                  </a:solidFill>
                  <a:latin typeface="Times"/>
                  <a:cs typeface="Times"/>
                </a:rPr>
                <a:t>the stage</a:t>
              </a:r>
              <a:r>
                <a:rPr lang="en-US" dirty="0" smtClean="0">
                  <a:solidFill>
                    <a:srgbClr val="408000"/>
                  </a:solidFill>
                  <a:latin typeface="Times"/>
                  <a:cs typeface="Times"/>
                </a:rPr>
                <a:t>, </a:t>
              </a:r>
              <a:r>
                <a:rPr lang="en-US" dirty="0">
                  <a:solidFill>
                    <a:srgbClr val="408000"/>
                  </a:solidFill>
                  <a:latin typeface="Times"/>
                  <a:cs typeface="Times"/>
                </a:rPr>
                <a:t>lens curved side </a:t>
              </a:r>
              <a:r>
                <a:rPr lang="en-US" dirty="0" smtClean="0">
                  <a:solidFill>
                    <a:srgbClr val="408000"/>
                  </a:solidFill>
                  <a:latin typeface="Times"/>
                  <a:cs typeface="Times"/>
                </a:rPr>
                <a:t>down</a:t>
              </a:r>
              <a:endParaRPr lang="en-US" dirty="0">
                <a:solidFill>
                  <a:srgbClr val="408000"/>
                </a:solidFill>
                <a:latin typeface="Times"/>
                <a:cs typeface="Times"/>
              </a:endParaRPr>
            </a:p>
          </p:txBody>
        </p:sp>
        <p:pic>
          <p:nvPicPr>
            <p:cNvPr id="6" name="Picture 5" descr="photo(20_sides_smLbcsm#.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210" y="4389377"/>
              <a:ext cx="3657600" cy="2103120"/>
            </a:xfrm>
            <a:prstGeom prst="rect">
              <a:avLst/>
            </a:prstGeom>
          </p:spPr>
        </p:pic>
      </p:grpSp>
      <p:grpSp>
        <p:nvGrpSpPr>
          <p:cNvPr id="11" name="Group 10"/>
          <p:cNvGrpSpPr/>
          <p:nvPr/>
        </p:nvGrpSpPr>
        <p:grpSpPr>
          <a:xfrm>
            <a:off x="382206" y="653241"/>
            <a:ext cx="5504742" cy="3541296"/>
            <a:chOff x="394536" y="653241"/>
            <a:chExt cx="5504742" cy="3541296"/>
          </a:xfrm>
        </p:grpSpPr>
        <p:pic>
          <p:nvPicPr>
            <p:cNvPr id="5" name="Picture 4" descr="photo(16)_sides1_smLbcsm#.t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2878" y="1158729"/>
              <a:ext cx="5486400" cy="3035808"/>
            </a:xfrm>
            <a:prstGeom prst="rect">
              <a:avLst/>
            </a:prstGeom>
          </p:spPr>
        </p:pic>
        <p:sp>
          <p:nvSpPr>
            <p:cNvPr id="10" name="TextBox 9"/>
            <p:cNvSpPr txBox="1"/>
            <p:nvPr/>
          </p:nvSpPr>
          <p:spPr>
            <a:xfrm>
              <a:off x="394536" y="653241"/>
              <a:ext cx="4962222" cy="523220"/>
            </a:xfrm>
            <a:prstGeom prst="rect">
              <a:avLst/>
            </a:prstGeom>
            <a:noFill/>
          </p:spPr>
          <p:txBody>
            <a:bodyPr wrap="square" rtlCol="0">
              <a:spAutoFit/>
            </a:bodyPr>
            <a:lstStyle/>
            <a:p>
              <a:r>
                <a:rPr lang="en-US" sz="2800" dirty="0">
                  <a:solidFill>
                    <a:srgbClr val="408000"/>
                  </a:solidFill>
                  <a:latin typeface="Times"/>
                  <a:cs typeface="Times"/>
                </a:rPr>
                <a:t>Parts #13 and #19 are the </a:t>
              </a:r>
              <a:r>
                <a:rPr lang="en-US" sz="2800" dirty="0" smtClean="0">
                  <a:solidFill>
                    <a:srgbClr val="408000"/>
                  </a:solidFill>
                  <a:latin typeface="Times"/>
                  <a:cs typeface="Times"/>
                </a:rPr>
                <a:t>sides</a:t>
              </a:r>
              <a:endParaRPr lang="en-US" sz="2800" dirty="0">
                <a:solidFill>
                  <a:srgbClr val="408000"/>
                </a:solidFill>
                <a:latin typeface="Times"/>
                <a:cs typeface="Times"/>
              </a:endParaRPr>
            </a:p>
          </p:txBody>
        </p:sp>
      </p:grpSp>
      <p:pic>
        <p:nvPicPr>
          <p:cNvPr id="3" name="Picture 2" descr="photo(21)_sides_smLbcsm#arrows.t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78698" y="4256439"/>
            <a:ext cx="3474720" cy="2472842"/>
          </a:xfrm>
          <a:prstGeom prst="rect">
            <a:avLst/>
          </a:prstGeom>
        </p:spPr>
      </p:pic>
      <p:sp>
        <p:nvSpPr>
          <p:cNvPr id="4" name="Right Arrow 3"/>
          <p:cNvSpPr/>
          <p:nvPr/>
        </p:nvSpPr>
        <p:spPr>
          <a:xfrm>
            <a:off x="4586641" y="5338452"/>
            <a:ext cx="653474" cy="271238"/>
          </a:xfrm>
          <a:prstGeom prst="rightArrow">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Bent Arrow 7"/>
          <p:cNvSpPr/>
          <p:nvPr/>
        </p:nvSpPr>
        <p:spPr>
          <a:xfrm>
            <a:off x="6140179" y="3230195"/>
            <a:ext cx="447815" cy="850700"/>
          </a:xfrm>
          <a:prstGeom prst="bentArrow">
            <a:avLst>
              <a:gd name="adj1" fmla="val 19494"/>
              <a:gd name="adj2" fmla="val 25000"/>
              <a:gd name="adj3" fmla="val 25000"/>
              <a:gd name="adj4" fmla="val 43750"/>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0046470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b="1" dirty="0" smtClean="0">
                <a:solidFill>
                  <a:srgbClr val="337001"/>
                </a:solidFill>
                <a:latin typeface="Times"/>
                <a:cs typeface="Times"/>
              </a:rPr>
              <a:t>Assembling Your Wooden Microscope</a:t>
            </a:r>
            <a:endParaRPr lang="en-US" sz="3600" dirty="0"/>
          </a:p>
        </p:txBody>
      </p:sp>
      <p:grpSp>
        <p:nvGrpSpPr>
          <p:cNvPr id="14" name="Group 13"/>
          <p:cNvGrpSpPr/>
          <p:nvPr/>
        </p:nvGrpSpPr>
        <p:grpSpPr>
          <a:xfrm>
            <a:off x="5814293" y="1809793"/>
            <a:ext cx="2743200" cy="4229708"/>
            <a:chOff x="5814293" y="1600200"/>
            <a:chExt cx="2743200" cy="4229708"/>
          </a:xfrm>
        </p:grpSpPr>
        <p:pic>
          <p:nvPicPr>
            <p:cNvPr id="11" name="Picture 10" descr="photo_topdone_smLbcsm.tif#.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4293" y="1600200"/>
              <a:ext cx="2743200" cy="3645408"/>
            </a:xfrm>
            <a:prstGeom prst="rect">
              <a:avLst/>
            </a:prstGeom>
          </p:spPr>
        </p:pic>
        <p:sp>
          <p:nvSpPr>
            <p:cNvPr id="12" name="TextBox 11"/>
            <p:cNvSpPr txBox="1"/>
            <p:nvPr/>
          </p:nvSpPr>
          <p:spPr>
            <a:xfrm>
              <a:off x="6460746" y="5306688"/>
              <a:ext cx="1661808" cy="523220"/>
            </a:xfrm>
            <a:prstGeom prst="rect">
              <a:avLst/>
            </a:prstGeom>
            <a:noFill/>
          </p:spPr>
          <p:txBody>
            <a:bodyPr wrap="none" rtlCol="0">
              <a:spAutoFit/>
            </a:bodyPr>
            <a:lstStyle/>
            <a:p>
              <a:r>
                <a:rPr lang="en-US" sz="2800" b="1" dirty="0" smtClean="0">
                  <a:solidFill>
                    <a:srgbClr val="337801"/>
                  </a:solidFill>
                </a:rPr>
                <a:t>Finished!!</a:t>
              </a:r>
              <a:endParaRPr lang="en-US" sz="2800" b="1" dirty="0">
                <a:solidFill>
                  <a:srgbClr val="337801"/>
                </a:solidFill>
              </a:endParaRPr>
            </a:p>
          </p:txBody>
        </p:sp>
      </p:grpSp>
      <p:grpSp>
        <p:nvGrpSpPr>
          <p:cNvPr id="15" name="Group 14"/>
          <p:cNvGrpSpPr/>
          <p:nvPr/>
        </p:nvGrpSpPr>
        <p:grpSpPr>
          <a:xfrm>
            <a:off x="646111" y="1316634"/>
            <a:ext cx="5005879" cy="4581577"/>
            <a:chOff x="646111" y="1316634"/>
            <a:chExt cx="5005879" cy="4581577"/>
          </a:xfrm>
        </p:grpSpPr>
        <p:pic>
          <p:nvPicPr>
            <p:cNvPr id="6" name="Picture 5" descr="photo(24)_top,btm_smLbcsm.tif#.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100" y="1853458"/>
              <a:ext cx="4572000" cy="3200400"/>
            </a:xfrm>
            <a:prstGeom prst="rect">
              <a:avLst/>
            </a:prstGeom>
          </p:spPr>
        </p:pic>
        <p:sp>
          <p:nvSpPr>
            <p:cNvPr id="7" name="TextBox 6"/>
            <p:cNvSpPr txBox="1"/>
            <p:nvPr/>
          </p:nvSpPr>
          <p:spPr>
            <a:xfrm>
              <a:off x="646111" y="5067214"/>
              <a:ext cx="5005879" cy="830997"/>
            </a:xfrm>
            <a:prstGeom prst="rect">
              <a:avLst/>
            </a:prstGeom>
            <a:noFill/>
          </p:spPr>
          <p:txBody>
            <a:bodyPr wrap="square" rtlCol="0">
              <a:spAutoFit/>
            </a:bodyPr>
            <a:lstStyle/>
            <a:p>
              <a:r>
                <a:rPr lang="en-US" sz="2400" dirty="0">
                  <a:solidFill>
                    <a:srgbClr val="408000"/>
                  </a:solidFill>
                  <a:latin typeface="Times"/>
                  <a:cs typeface="Times"/>
                </a:rPr>
                <a:t>Parts #16 and #18 fit across the </a:t>
              </a:r>
              <a:r>
                <a:rPr lang="en-US" sz="2400" dirty="0" smtClean="0">
                  <a:solidFill>
                    <a:srgbClr val="408000"/>
                  </a:solidFill>
                  <a:latin typeface="Times"/>
                  <a:cs typeface="Times"/>
                </a:rPr>
                <a:t>top</a:t>
              </a:r>
            </a:p>
            <a:p>
              <a:r>
                <a:rPr lang="en-US" sz="2400" dirty="0">
                  <a:solidFill>
                    <a:srgbClr val="408000"/>
                  </a:solidFill>
                  <a:latin typeface="Times"/>
                  <a:cs typeface="Times"/>
                </a:rPr>
                <a:t>Part #17 </a:t>
              </a:r>
              <a:r>
                <a:rPr lang="en-US" sz="2400" dirty="0" smtClean="0">
                  <a:solidFill>
                    <a:srgbClr val="408000"/>
                  </a:solidFill>
                  <a:latin typeface="Times"/>
                  <a:cs typeface="Times"/>
                </a:rPr>
                <a:t>fits across </a:t>
              </a:r>
              <a:r>
                <a:rPr lang="en-US" sz="2400" dirty="0">
                  <a:solidFill>
                    <a:srgbClr val="408000"/>
                  </a:solidFill>
                  <a:latin typeface="Times"/>
                  <a:cs typeface="Times"/>
                </a:rPr>
                <a:t>the </a:t>
              </a:r>
              <a:r>
                <a:rPr lang="en-US" sz="2400" dirty="0" smtClean="0">
                  <a:solidFill>
                    <a:srgbClr val="408000"/>
                  </a:solidFill>
                  <a:latin typeface="Times"/>
                  <a:cs typeface="Times"/>
                </a:rPr>
                <a:t>bottom</a:t>
              </a:r>
              <a:endParaRPr lang="en-US" sz="2400" dirty="0">
                <a:solidFill>
                  <a:srgbClr val="408000"/>
                </a:solidFill>
                <a:latin typeface="Times"/>
                <a:cs typeface="Times"/>
              </a:endParaRPr>
            </a:p>
          </p:txBody>
        </p:sp>
        <p:sp>
          <p:nvSpPr>
            <p:cNvPr id="13" name="TextBox 12"/>
            <p:cNvSpPr txBox="1"/>
            <p:nvPr/>
          </p:nvSpPr>
          <p:spPr>
            <a:xfrm>
              <a:off x="702768" y="1316634"/>
              <a:ext cx="3553602" cy="461665"/>
            </a:xfrm>
            <a:prstGeom prst="rect">
              <a:avLst/>
            </a:prstGeom>
            <a:noFill/>
          </p:spPr>
          <p:txBody>
            <a:bodyPr wrap="square" rtlCol="0">
              <a:spAutoFit/>
            </a:bodyPr>
            <a:lstStyle/>
            <a:p>
              <a:r>
                <a:rPr lang="en-US" sz="2400" dirty="0">
                  <a:solidFill>
                    <a:srgbClr val="408000"/>
                  </a:solidFill>
                  <a:latin typeface="Times"/>
                  <a:cs typeface="Times"/>
                </a:rPr>
                <a:t>Part #15 fits over the </a:t>
              </a:r>
              <a:r>
                <a:rPr lang="en-US" sz="2400" dirty="0" smtClean="0">
                  <a:solidFill>
                    <a:srgbClr val="408000"/>
                  </a:solidFill>
                  <a:latin typeface="Times"/>
                  <a:cs typeface="Times"/>
                </a:rPr>
                <a:t>lens</a:t>
              </a:r>
              <a:endParaRPr lang="en-US" sz="2400" dirty="0">
                <a:solidFill>
                  <a:srgbClr val="408000"/>
                </a:solidFill>
                <a:latin typeface="Times"/>
                <a:cs typeface="Times"/>
              </a:endParaRPr>
            </a:p>
          </p:txBody>
        </p:sp>
      </p:grpSp>
    </p:spTree>
    <p:extLst>
      <p:ext uri="{BB962C8B-B14F-4D97-AF65-F5344CB8AC3E}">
        <p14:creationId xmlns:p14="http://schemas.microsoft.com/office/powerpoint/2010/main" val="34365144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337001"/>
                </a:solidFill>
                <a:latin typeface="Times"/>
                <a:cs typeface="Times"/>
              </a:rPr>
              <a:t>Testing </a:t>
            </a:r>
            <a:r>
              <a:rPr lang="en-US" b="1" dirty="0">
                <a:solidFill>
                  <a:srgbClr val="337001"/>
                </a:solidFill>
                <a:latin typeface="Times"/>
                <a:cs typeface="Times"/>
              </a:rPr>
              <a:t>Your Wooden Microscope</a:t>
            </a:r>
            <a:endParaRPr lang="en-US" dirty="0"/>
          </a:p>
        </p:txBody>
      </p:sp>
      <p:pic>
        <p:nvPicPr>
          <p:cNvPr id="9" name="Picture 8" descr="Penny_032516.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 y="2189223"/>
            <a:ext cx="8650224" cy="3657600"/>
          </a:xfrm>
          <a:prstGeom prst="rect">
            <a:avLst/>
          </a:prstGeom>
        </p:spPr>
      </p:pic>
      <p:sp>
        <p:nvSpPr>
          <p:cNvPr id="10" name="TextBox 9"/>
          <p:cNvSpPr txBox="1"/>
          <p:nvPr/>
        </p:nvSpPr>
        <p:spPr>
          <a:xfrm>
            <a:off x="355600" y="1325623"/>
            <a:ext cx="8607244" cy="584776"/>
          </a:xfrm>
          <a:prstGeom prst="rect">
            <a:avLst/>
          </a:prstGeom>
          <a:noFill/>
        </p:spPr>
        <p:txBody>
          <a:bodyPr wrap="none" rtlCol="0">
            <a:spAutoFit/>
          </a:bodyPr>
          <a:lstStyle/>
          <a:p>
            <a:r>
              <a:rPr lang="en-US" sz="3200" dirty="0" smtClean="0">
                <a:solidFill>
                  <a:schemeClr val="accent3">
                    <a:lumMod val="75000"/>
                  </a:schemeClr>
                </a:solidFill>
                <a:latin typeface="Times"/>
                <a:cs typeface="Times"/>
              </a:rPr>
              <a:t>Find the image of Abraham Lincoln on a US penny</a:t>
            </a:r>
            <a:endParaRPr lang="en-US" sz="3200" dirty="0">
              <a:solidFill>
                <a:schemeClr val="accent3">
                  <a:lumMod val="75000"/>
                </a:schemeClr>
              </a:solidFill>
              <a:latin typeface="Times"/>
              <a:cs typeface="Times"/>
            </a:endParaRPr>
          </a:p>
        </p:txBody>
      </p:sp>
      <p:sp>
        <p:nvSpPr>
          <p:cNvPr id="11" name="TextBox 10"/>
          <p:cNvSpPr txBox="1"/>
          <p:nvPr/>
        </p:nvSpPr>
        <p:spPr>
          <a:xfrm>
            <a:off x="279400" y="5860636"/>
            <a:ext cx="7906381" cy="707886"/>
          </a:xfrm>
          <a:prstGeom prst="rect">
            <a:avLst/>
          </a:prstGeom>
          <a:noFill/>
        </p:spPr>
        <p:txBody>
          <a:bodyPr wrap="none" rtlCol="0">
            <a:spAutoFit/>
          </a:bodyPr>
          <a:lstStyle/>
          <a:p>
            <a:r>
              <a:rPr lang="en-US" sz="2000" dirty="0" smtClean="0">
                <a:solidFill>
                  <a:srgbClr val="8AB633"/>
                </a:solidFill>
                <a:latin typeface="Times"/>
                <a:cs typeface="Times"/>
              </a:rPr>
              <a:t>Viewed by eye                                  Viewed on a small wooden microscope </a:t>
            </a:r>
          </a:p>
          <a:p>
            <a:r>
              <a:rPr lang="en-US" sz="2000" dirty="0">
                <a:solidFill>
                  <a:srgbClr val="8AB633"/>
                </a:solidFill>
                <a:latin typeface="Times"/>
                <a:cs typeface="Times"/>
              </a:rPr>
              <a:t>	</a:t>
            </a:r>
            <a:r>
              <a:rPr lang="en-US" sz="2000" dirty="0" smtClean="0">
                <a:solidFill>
                  <a:srgbClr val="8AB633"/>
                </a:solidFill>
                <a:latin typeface="Times"/>
                <a:cs typeface="Times"/>
              </a:rPr>
              <a:t>							</a:t>
            </a:r>
            <a:r>
              <a:rPr lang="en-US" sz="2000" dirty="0">
                <a:solidFill>
                  <a:srgbClr val="8AB633"/>
                </a:solidFill>
                <a:latin typeface="Times"/>
                <a:cs typeface="Times"/>
              </a:rPr>
              <a:t> </a:t>
            </a:r>
            <a:r>
              <a:rPr lang="en-US" sz="2000" dirty="0" smtClean="0">
                <a:solidFill>
                  <a:srgbClr val="8AB633"/>
                </a:solidFill>
                <a:latin typeface="Times"/>
                <a:cs typeface="Times"/>
              </a:rPr>
              <a:t>Magnification, ~16X</a:t>
            </a:r>
            <a:endParaRPr lang="en-US" sz="2000" dirty="0">
              <a:solidFill>
                <a:srgbClr val="8AB633"/>
              </a:solidFill>
              <a:latin typeface="Times"/>
              <a:cs typeface="Times"/>
            </a:endParaRPr>
          </a:p>
        </p:txBody>
      </p:sp>
    </p:spTree>
    <p:extLst>
      <p:ext uri="{BB962C8B-B14F-4D97-AF65-F5344CB8AC3E}">
        <p14:creationId xmlns:p14="http://schemas.microsoft.com/office/powerpoint/2010/main" val="161557144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337001"/>
                </a:solidFill>
                <a:latin typeface="Times"/>
                <a:cs typeface="Times"/>
              </a:rPr>
              <a:t>Using </a:t>
            </a:r>
            <a:r>
              <a:rPr lang="en-US" b="1" dirty="0">
                <a:solidFill>
                  <a:srgbClr val="337001"/>
                </a:solidFill>
                <a:latin typeface="Times"/>
                <a:cs typeface="Times"/>
              </a:rPr>
              <a:t>Your Wooden Microscope</a:t>
            </a:r>
            <a:endParaRPr lang="en-US" dirty="0"/>
          </a:p>
        </p:txBody>
      </p:sp>
      <p:pic>
        <p:nvPicPr>
          <p:cNvPr id="6" name="Picture 5" descr="photo-3_L300.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6295" y="3978411"/>
            <a:ext cx="2743200" cy="2057400"/>
          </a:xfrm>
          <a:prstGeom prst="rect">
            <a:avLst/>
          </a:prstGeom>
        </p:spPr>
      </p:pic>
      <p:pic>
        <p:nvPicPr>
          <p:cNvPr id="10" name="Picture 9" descr="photo-4.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4293240" y="2419011"/>
            <a:ext cx="4145280" cy="3108960"/>
          </a:xfrm>
          <a:prstGeom prst="rect">
            <a:avLst/>
          </a:prstGeom>
        </p:spPr>
      </p:pic>
      <p:sp>
        <p:nvSpPr>
          <p:cNvPr id="7" name="TextBox 6"/>
          <p:cNvSpPr txBox="1"/>
          <p:nvPr/>
        </p:nvSpPr>
        <p:spPr>
          <a:xfrm>
            <a:off x="1265800" y="6020913"/>
            <a:ext cx="4207828" cy="400110"/>
          </a:xfrm>
          <a:prstGeom prst="rect">
            <a:avLst/>
          </a:prstGeom>
          <a:noFill/>
        </p:spPr>
        <p:txBody>
          <a:bodyPr wrap="none" rtlCol="0">
            <a:spAutoFit/>
          </a:bodyPr>
          <a:lstStyle/>
          <a:p>
            <a:r>
              <a:rPr lang="en-US" sz="2000" dirty="0" smtClean="0">
                <a:solidFill>
                  <a:srgbClr val="8AB633"/>
                </a:solidFill>
                <a:latin typeface="Times"/>
                <a:cs typeface="Times"/>
              </a:rPr>
              <a:t>Viewed on a small wooden microscope</a:t>
            </a:r>
            <a:endParaRPr lang="en-US" sz="2000" dirty="0">
              <a:solidFill>
                <a:srgbClr val="8AB633"/>
              </a:solidFill>
              <a:latin typeface="Times"/>
              <a:cs typeface="Times"/>
            </a:endParaRPr>
          </a:p>
        </p:txBody>
      </p:sp>
      <p:grpSp>
        <p:nvGrpSpPr>
          <p:cNvPr id="4" name="Group 3"/>
          <p:cNvGrpSpPr/>
          <p:nvPr/>
        </p:nvGrpSpPr>
        <p:grpSpPr>
          <a:xfrm>
            <a:off x="1264645" y="1501768"/>
            <a:ext cx="2792520" cy="2282500"/>
            <a:chOff x="1042705" y="1637387"/>
            <a:chExt cx="2792520" cy="2282500"/>
          </a:xfrm>
        </p:grpSpPr>
        <p:pic>
          <p:nvPicPr>
            <p:cNvPr id="8" name="Picture 7" descr="photo-2_l,r2_L,300sm.t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2025" y="1637387"/>
              <a:ext cx="2743200" cy="1941576"/>
            </a:xfrm>
            <a:prstGeom prst="rect">
              <a:avLst/>
            </a:prstGeom>
          </p:spPr>
        </p:pic>
        <p:sp>
          <p:nvSpPr>
            <p:cNvPr id="3" name="TextBox 2"/>
            <p:cNvSpPr txBox="1"/>
            <p:nvPr/>
          </p:nvSpPr>
          <p:spPr>
            <a:xfrm>
              <a:off x="1042705" y="3550555"/>
              <a:ext cx="1568170" cy="369332"/>
            </a:xfrm>
            <a:prstGeom prst="rect">
              <a:avLst/>
            </a:prstGeom>
            <a:noFill/>
          </p:spPr>
          <p:txBody>
            <a:bodyPr wrap="none" rtlCol="0">
              <a:spAutoFit/>
            </a:bodyPr>
            <a:lstStyle/>
            <a:p>
              <a:r>
                <a:rPr lang="en-US" dirty="0">
                  <a:solidFill>
                    <a:srgbClr val="8AB633"/>
                  </a:solidFill>
                  <a:latin typeface="Times"/>
                  <a:cs typeface="Times"/>
                </a:rPr>
                <a:t>Viewed by eye </a:t>
              </a:r>
              <a:endParaRPr lang="en-US" dirty="0"/>
            </a:p>
          </p:txBody>
        </p:sp>
      </p:grpSp>
    </p:spTree>
    <p:extLst>
      <p:ext uri="{BB962C8B-B14F-4D97-AF65-F5344CB8AC3E}">
        <p14:creationId xmlns:p14="http://schemas.microsoft.com/office/powerpoint/2010/main" val="367448649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337001"/>
                </a:solidFill>
                <a:latin typeface="Times"/>
                <a:cs typeface="Times"/>
              </a:rPr>
              <a:t>Using </a:t>
            </a:r>
            <a:r>
              <a:rPr lang="en-US" b="1" dirty="0">
                <a:solidFill>
                  <a:srgbClr val="337001"/>
                </a:solidFill>
                <a:latin typeface="Times"/>
                <a:cs typeface="Times"/>
              </a:rPr>
              <a:t>Your Wooden Microscope</a:t>
            </a:r>
            <a:endParaRPr lang="en-US" dirty="0"/>
          </a:p>
        </p:txBody>
      </p:sp>
      <p:pic>
        <p:nvPicPr>
          <p:cNvPr id="4" name="Picture 3" descr="photo-4sm300L.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883558" y="2265452"/>
            <a:ext cx="2371344" cy="2743200"/>
          </a:xfrm>
          <a:prstGeom prst="rect">
            <a:avLst/>
          </a:prstGeom>
        </p:spPr>
      </p:pic>
      <p:pic>
        <p:nvPicPr>
          <p:cNvPr id="5" name="Picture 4" descr="photo-3.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3168" y="1899692"/>
            <a:ext cx="4145280" cy="3108960"/>
          </a:xfrm>
          <a:prstGeom prst="rect">
            <a:avLst/>
          </a:prstGeom>
        </p:spPr>
      </p:pic>
      <p:sp>
        <p:nvSpPr>
          <p:cNvPr id="7" name="TextBox 6"/>
          <p:cNvSpPr txBox="1"/>
          <p:nvPr/>
        </p:nvSpPr>
        <p:spPr>
          <a:xfrm>
            <a:off x="1278130" y="5059251"/>
            <a:ext cx="6944579" cy="400110"/>
          </a:xfrm>
          <a:prstGeom prst="rect">
            <a:avLst/>
          </a:prstGeom>
          <a:noFill/>
        </p:spPr>
        <p:txBody>
          <a:bodyPr wrap="none" rtlCol="0">
            <a:spAutoFit/>
          </a:bodyPr>
          <a:lstStyle/>
          <a:p>
            <a:r>
              <a:rPr lang="en-US" sz="2000" dirty="0" smtClean="0">
                <a:solidFill>
                  <a:srgbClr val="8AB633"/>
                </a:solidFill>
                <a:latin typeface="Times"/>
                <a:cs typeface="Times"/>
              </a:rPr>
              <a:t>Viewed by eye                  Viewed on a small wooden microscope</a:t>
            </a:r>
            <a:endParaRPr lang="en-US" sz="2000" dirty="0">
              <a:solidFill>
                <a:srgbClr val="8AB633"/>
              </a:solidFill>
              <a:latin typeface="Times"/>
              <a:cs typeface="Times"/>
            </a:endParaRPr>
          </a:p>
        </p:txBody>
      </p:sp>
    </p:spTree>
    <p:extLst>
      <p:ext uri="{BB962C8B-B14F-4D97-AF65-F5344CB8AC3E}">
        <p14:creationId xmlns:p14="http://schemas.microsoft.com/office/powerpoint/2010/main" val="116931329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337001"/>
                </a:solidFill>
                <a:latin typeface="Times"/>
                <a:cs typeface="Times"/>
              </a:rPr>
              <a:t>Using </a:t>
            </a:r>
            <a:r>
              <a:rPr lang="en-US" b="1" dirty="0">
                <a:solidFill>
                  <a:srgbClr val="337001"/>
                </a:solidFill>
                <a:latin typeface="Times"/>
                <a:cs typeface="Times"/>
              </a:rPr>
              <a:t>Your Wooden Microscope</a:t>
            </a:r>
            <a:endParaRPr lang="en-US" dirty="0"/>
          </a:p>
        </p:txBody>
      </p:sp>
      <p:pic>
        <p:nvPicPr>
          <p:cNvPr id="4" name="Picture 3" descr="photo-2_300smL.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987" y="2837209"/>
            <a:ext cx="2770632" cy="2209800"/>
          </a:xfrm>
          <a:prstGeom prst="rect">
            <a:avLst/>
          </a:prstGeom>
        </p:spPr>
      </p:pic>
      <p:pic>
        <p:nvPicPr>
          <p:cNvPr id="5" name="Picture 4" descr="photo_fly+_L300smColBal.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0070" y="1732309"/>
            <a:ext cx="4114800" cy="3314700"/>
          </a:xfrm>
          <a:prstGeom prst="rect">
            <a:avLst/>
          </a:prstGeom>
        </p:spPr>
      </p:pic>
      <p:sp>
        <p:nvSpPr>
          <p:cNvPr id="6" name="TextBox 5"/>
          <p:cNvSpPr txBox="1"/>
          <p:nvPr/>
        </p:nvSpPr>
        <p:spPr>
          <a:xfrm>
            <a:off x="1487740" y="5167831"/>
            <a:ext cx="7072820" cy="707886"/>
          </a:xfrm>
          <a:prstGeom prst="rect">
            <a:avLst/>
          </a:prstGeom>
          <a:noFill/>
        </p:spPr>
        <p:txBody>
          <a:bodyPr wrap="none" rtlCol="0">
            <a:spAutoFit/>
          </a:bodyPr>
          <a:lstStyle/>
          <a:p>
            <a:r>
              <a:rPr lang="en-US" sz="2000" dirty="0" smtClean="0">
                <a:solidFill>
                  <a:srgbClr val="8AB633"/>
                </a:solidFill>
                <a:latin typeface="Times"/>
                <a:cs typeface="Times"/>
              </a:rPr>
              <a:t>Viewed by eye                     Viewed on a small wooden microscope</a:t>
            </a:r>
          </a:p>
          <a:p>
            <a:r>
              <a:rPr lang="en-US" sz="2000" dirty="0">
                <a:solidFill>
                  <a:srgbClr val="8AB633"/>
                </a:solidFill>
                <a:latin typeface="Times"/>
                <a:cs typeface="Times"/>
              </a:rPr>
              <a:t>	</a:t>
            </a:r>
            <a:r>
              <a:rPr lang="en-US" sz="2000" dirty="0" smtClean="0">
                <a:solidFill>
                  <a:srgbClr val="8AB633"/>
                </a:solidFill>
                <a:latin typeface="Times"/>
                <a:cs typeface="Times"/>
              </a:rPr>
              <a:t>					  Magnification, ~18X</a:t>
            </a:r>
            <a:endParaRPr lang="en-US" sz="2000" dirty="0">
              <a:solidFill>
                <a:srgbClr val="8AB633"/>
              </a:solidFill>
              <a:latin typeface="Times"/>
              <a:cs typeface="Times"/>
            </a:endParaRPr>
          </a:p>
        </p:txBody>
      </p:sp>
    </p:spTree>
    <p:extLst>
      <p:ext uri="{BB962C8B-B14F-4D97-AF65-F5344CB8AC3E}">
        <p14:creationId xmlns:p14="http://schemas.microsoft.com/office/powerpoint/2010/main" val="207498871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8000"/>
          </a:blip>
          <a:stretch>
            <a:fillRect/>
          </a:stretch>
        </a:blip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auto">
          <a:xfrm>
            <a:off x="514882" y="381656"/>
            <a:ext cx="7526808" cy="2862322"/>
          </a:xfrm>
          <a:prstGeom prst="rect">
            <a:avLst/>
          </a:prstGeom>
          <a:noFill/>
          <a:ln>
            <a:noFill/>
          </a:ln>
          <a:extLst/>
        </p:spPr>
        <p:txBody>
          <a:bodyPr wrap="square">
            <a:spAutoFit/>
          </a:bodyPr>
          <a:lstStyle/>
          <a:p>
            <a:pPr algn="l"/>
            <a:r>
              <a:rPr lang="en-US" sz="6000" b="1" dirty="0" smtClean="0">
                <a:solidFill>
                  <a:srgbClr val="81C33A"/>
                </a:solidFill>
                <a:latin typeface="Helvetica"/>
                <a:cs typeface="Helvetica"/>
              </a:rPr>
              <a:t>Light </a:t>
            </a:r>
          </a:p>
          <a:p>
            <a:pPr algn="l"/>
            <a:r>
              <a:rPr lang="en-US" sz="6000" b="1" dirty="0" smtClean="0">
                <a:solidFill>
                  <a:srgbClr val="81C33A"/>
                </a:solidFill>
                <a:latin typeface="Helvetica"/>
                <a:cs typeface="Helvetica"/>
              </a:rPr>
              <a:t>Microscopy</a:t>
            </a:r>
          </a:p>
          <a:p>
            <a:pPr algn="l"/>
            <a:r>
              <a:rPr lang="en-US" sz="6000" b="1" dirty="0" smtClean="0">
                <a:solidFill>
                  <a:srgbClr val="81C33A"/>
                </a:solidFill>
                <a:latin typeface="Helvetica"/>
                <a:cs typeface="Helvetica"/>
              </a:rPr>
              <a:t>Lesson Plan</a:t>
            </a: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100" y="5847458"/>
            <a:ext cx="8456371" cy="687629"/>
          </a:xfrm>
          <a:prstGeom prst="rect">
            <a:avLst/>
          </a:prstGeom>
        </p:spPr>
      </p:pic>
      <p:sp>
        <p:nvSpPr>
          <p:cNvPr id="6" name="TextBox 5"/>
          <p:cNvSpPr txBox="1"/>
          <p:nvPr/>
        </p:nvSpPr>
        <p:spPr>
          <a:xfrm>
            <a:off x="283573" y="6310568"/>
            <a:ext cx="5207075" cy="338554"/>
          </a:xfrm>
          <a:prstGeom prst="rect">
            <a:avLst/>
          </a:prstGeom>
          <a:noFill/>
        </p:spPr>
        <p:txBody>
          <a:bodyPr wrap="none" rtlCol="0">
            <a:spAutoFit/>
          </a:bodyPr>
          <a:lstStyle/>
          <a:p>
            <a:r>
              <a:rPr lang="en-US" sz="1600" dirty="0">
                <a:solidFill>
                  <a:srgbClr val="9AC838"/>
                </a:solidFill>
              </a:rPr>
              <a:t>Copyright © 2016 by Biophysical Society. All rights reserved. </a:t>
            </a:r>
          </a:p>
        </p:txBody>
      </p:sp>
      <p:sp>
        <p:nvSpPr>
          <p:cNvPr id="7" name="TextBox 1"/>
          <p:cNvSpPr txBox="1">
            <a:spLocks noChangeArrowheads="1"/>
          </p:cNvSpPr>
          <p:nvPr/>
        </p:nvSpPr>
        <p:spPr bwMode="auto">
          <a:xfrm>
            <a:off x="283573" y="3618586"/>
            <a:ext cx="8766413" cy="138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7200" b="1">
                <a:solidFill>
                  <a:srgbClr val="149600"/>
                </a:solidFill>
                <a:latin typeface="Helvetica" charset="0"/>
                <a:ea typeface="ＭＳ Ｐゴシック" charset="0"/>
                <a:cs typeface="ＭＳ Ｐゴシック" charset="0"/>
              </a:defRPr>
            </a:lvl1pPr>
            <a:lvl2pPr marL="742950" indent="-285750">
              <a:defRPr sz="7200" b="1">
                <a:solidFill>
                  <a:srgbClr val="149600"/>
                </a:solidFill>
                <a:latin typeface="Helvetica" charset="0"/>
                <a:ea typeface="ＭＳ Ｐゴシック" charset="0"/>
              </a:defRPr>
            </a:lvl2pPr>
            <a:lvl3pPr marL="1143000" indent="-228600">
              <a:defRPr sz="7200" b="1">
                <a:solidFill>
                  <a:srgbClr val="149600"/>
                </a:solidFill>
                <a:latin typeface="Helvetica" charset="0"/>
                <a:ea typeface="ＭＳ Ｐゴシック" charset="0"/>
              </a:defRPr>
            </a:lvl3pPr>
            <a:lvl4pPr marL="1600200" indent="-228600">
              <a:defRPr sz="7200" b="1">
                <a:solidFill>
                  <a:srgbClr val="149600"/>
                </a:solidFill>
                <a:latin typeface="Helvetica" charset="0"/>
                <a:ea typeface="ＭＳ Ｐゴシック" charset="0"/>
              </a:defRPr>
            </a:lvl4pPr>
            <a:lvl5pPr marL="2057400" indent="-228600">
              <a:defRPr sz="7200" b="1">
                <a:solidFill>
                  <a:srgbClr val="149600"/>
                </a:solidFill>
                <a:latin typeface="Helvetica" charset="0"/>
                <a:ea typeface="ＭＳ Ｐゴシック" charset="0"/>
              </a:defRPr>
            </a:lvl5pPr>
            <a:lvl6pPr marL="2514600" indent="-228600" algn="ctr" eaLnBrk="0" fontAlgn="base" hangingPunct="0">
              <a:spcBef>
                <a:spcPct val="0"/>
              </a:spcBef>
              <a:spcAft>
                <a:spcPct val="0"/>
              </a:spcAft>
              <a:defRPr sz="7200" b="1">
                <a:solidFill>
                  <a:srgbClr val="149600"/>
                </a:solidFill>
                <a:latin typeface="Helvetica" charset="0"/>
                <a:ea typeface="ＭＳ Ｐゴシック" charset="0"/>
              </a:defRPr>
            </a:lvl6pPr>
            <a:lvl7pPr marL="2971800" indent="-228600" algn="ctr" eaLnBrk="0" fontAlgn="base" hangingPunct="0">
              <a:spcBef>
                <a:spcPct val="0"/>
              </a:spcBef>
              <a:spcAft>
                <a:spcPct val="0"/>
              </a:spcAft>
              <a:defRPr sz="7200" b="1">
                <a:solidFill>
                  <a:srgbClr val="149600"/>
                </a:solidFill>
                <a:latin typeface="Helvetica" charset="0"/>
                <a:ea typeface="ＭＳ Ｐゴシック" charset="0"/>
              </a:defRPr>
            </a:lvl7pPr>
            <a:lvl8pPr marL="3429000" indent="-228600" algn="ctr" eaLnBrk="0" fontAlgn="base" hangingPunct="0">
              <a:spcBef>
                <a:spcPct val="0"/>
              </a:spcBef>
              <a:spcAft>
                <a:spcPct val="0"/>
              </a:spcAft>
              <a:defRPr sz="7200" b="1">
                <a:solidFill>
                  <a:srgbClr val="149600"/>
                </a:solidFill>
                <a:latin typeface="Helvetica" charset="0"/>
                <a:ea typeface="ＭＳ Ｐゴシック" charset="0"/>
              </a:defRPr>
            </a:lvl8pPr>
            <a:lvl9pPr marL="3886200" indent="-228600" algn="ctr" eaLnBrk="0" fontAlgn="base" hangingPunct="0">
              <a:spcBef>
                <a:spcPct val="0"/>
              </a:spcBef>
              <a:spcAft>
                <a:spcPct val="0"/>
              </a:spcAft>
              <a:defRPr sz="7200" b="1">
                <a:solidFill>
                  <a:srgbClr val="149600"/>
                </a:solidFill>
                <a:latin typeface="Helvetica" charset="0"/>
                <a:ea typeface="ＭＳ Ｐゴシック" charset="0"/>
              </a:defRPr>
            </a:lvl9pPr>
          </a:lstStyle>
          <a:p>
            <a:pPr>
              <a:lnSpc>
                <a:spcPts val="3400"/>
              </a:lnSpc>
            </a:pPr>
            <a:r>
              <a:rPr lang="en-US" sz="2400" b="0" dirty="0" smtClean="0">
                <a:solidFill>
                  <a:srgbClr val="8AAC33"/>
                </a:solidFill>
              </a:rPr>
              <a:t>Special thanks to </a:t>
            </a:r>
            <a:r>
              <a:rPr lang="en-US" sz="2400" dirty="0">
                <a:solidFill>
                  <a:srgbClr val="8AAC33"/>
                </a:solidFill>
                <a:latin typeface="Helvetica"/>
                <a:cs typeface="Helvetica"/>
              </a:rPr>
              <a:t>Echo Laboratories &amp; Chroma Technology </a:t>
            </a:r>
            <a:r>
              <a:rPr lang="en-US" sz="2400" dirty="0" smtClean="0">
                <a:solidFill>
                  <a:srgbClr val="8AAC33"/>
                </a:solidFill>
                <a:latin typeface="Helvetica"/>
                <a:cs typeface="Helvetica"/>
              </a:rPr>
              <a:t>Corp</a:t>
            </a:r>
            <a:r>
              <a:rPr lang="en-US" sz="2400" b="0" dirty="0" smtClean="0">
                <a:solidFill>
                  <a:srgbClr val="8AAC33"/>
                </a:solidFill>
                <a:latin typeface="Helvetica"/>
                <a:cs typeface="Helvetica"/>
              </a:rPr>
              <a:t> for a</a:t>
            </a:r>
            <a:r>
              <a:rPr lang="en-US" sz="2400" b="0" dirty="0" smtClean="0">
                <a:solidFill>
                  <a:srgbClr val="8AAC33"/>
                </a:solidFill>
              </a:rPr>
              <a:t> gift </a:t>
            </a:r>
            <a:r>
              <a:rPr lang="en-US" sz="2400" b="0" dirty="0" smtClean="0">
                <a:solidFill>
                  <a:srgbClr val="8AAC33"/>
                </a:solidFill>
                <a:latin typeface="Helvetica"/>
                <a:cs typeface="Helvetica"/>
              </a:rPr>
              <a:t>to </a:t>
            </a:r>
            <a:r>
              <a:rPr lang="en-US" sz="2400" b="0" dirty="0">
                <a:solidFill>
                  <a:srgbClr val="8AAC33"/>
                </a:solidFill>
              </a:rPr>
              <a:t>the Biophysical Society</a:t>
            </a:r>
            <a:r>
              <a:rPr lang="en-US" sz="2400" b="0" dirty="0">
                <a:solidFill>
                  <a:srgbClr val="8AAC33"/>
                </a:solidFill>
                <a:latin typeface="Helvetica"/>
                <a:cs typeface="Helvetica"/>
              </a:rPr>
              <a:t> </a:t>
            </a:r>
            <a:r>
              <a:rPr lang="en-US" sz="2400" b="0" dirty="0">
                <a:solidFill>
                  <a:srgbClr val="8AAC33"/>
                </a:solidFill>
              </a:rPr>
              <a:t>of small wooden microscopes </a:t>
            </a:r>
            <a:endParaRPr lang="en-US" sz="2400" b="0" dirty="0" smtClean="0">
              <a:solidFill>
                <a:srgbClr val="8AAC33"/>
              </a:solidFill>
            </a:endParaRPr>
          </a:p>
        </p:txBody>
      </p:sp>
    </p:spTree>
    <p:extLst>
      <p:ext uri="{BB962C8B-B14F-4D97-AF65-F5344CB8AC3E}">
        <p14:creationId xmlns:p14="http://schemas.microsoft.com/office/powerpoint/2010/main" val="1099468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8000"/>
          </a:blip>
          <a:stretch>
            <a:fillRect/>
          </a:stretch>
        </a:blip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auto">
          <a:xfrm>
            <a:off x="527582" y="472411"/>
            <a:ext cx="7526808" cy="2862322"/>
          </a:xfrm>
          <a:prstGeom prst="rect">
            <a:avLst/>
          </a:prstGeom>
          <a:noFill/>
          <a:ln>
            <a:noFill/>
          </a:ln>
          <a:extLst/>
        </p:spPr>
        <p:txBody>
          <a:bodyPr wrap="square">
            <a:spAutoFit/>
          </a:bodyPr>
          <a:lstStyle/>
          <a:p>
            <a:pPr algn="l"/>
            <a:r>
              <a:rPr lang="en-US" sz="6000" b="1" dirty="0" smtClean="0">
                <a:solidFill>
                  <a:srgbClr val="81C33A"/>
                </a:solidFill>
                <a:latin typeface="Helvetica"/>
                <a:cs typeface="Helvetica"/>
              </a:rPr>
              <a:t>Light </a:t>
            </a:r>
          </a:p>
          <a:p>
            <a:pPr algn="l"/>
            <a:r>
              <a:rPr lang="en-US" sz="6000" b="1" dirty="0" smtClean="0">
                <a:solidFill>
                  <a:srgbClr val="81C33A"/>
                </a:solidFill>
                <a:latin typeface="Helvetica"/>
                <a:cs typeface="Helvetica"/>
              </a:rPr>
              <a:t>Microscopy</a:t>
            </a:r>
          </a:p>
          <a:p>
            <a:pPr algn="l"/>
            <a:r>
              <a:rPr lang="en-US" sz="6000" b="1" dirty="0" smtClean="0">
                <a:solidFill>
                  <a:srgbClr val="81C33A"/>
                </a:solidFill>
                <a:latin typeface="Helvetica"/>
                <a:cs typeface="Helvetica"/>
              </a:rPr>
              <a:t>Lesson Plan</a:t>
            </a:r>
            <a:endParaRPr lang="en-US" sz="6000" b="1" dirty="0">
              <a:solidFill>
                <a:schemeClr val="tx1"/>
              </a:solidFill>
              <a:latin typeface="Helvetica"/>
              <a:cs typeface="Helvetica"/>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100" y="5943493"/>
            <a:ext cx="8456371" cy="687629"/>
          </a:xfrm>
          <a:prstGeom prst="rect">
            <a:avLst/>
          </a:prstGeom>
        </p:spPr>
      </p:pic>
      <p:sp>
        <p:nvSpPr>
          <p:cNvPr id="6" name="TextBox 5"/>
          <p:cNvSpPr txBox="1"/>
          <p:nvPr/>
        </p:nvSpPr>
        <p:spPr>
          <a:xfrm>
            <a:off x="283573" y="6372213"/>
            <a:ext cx="5207075" cy="338554"/>
          </a:xfrm>
          <a:prstGeom prst="rect">
            <a:avLst/>
          </a:prstGeom>
          <a:noFill/>
        </p:spPr>
        <p:txBody>
          <a:bodyPr wrap="none" rtlCol="0">
            <a:spAutoFit/>
          </a:bodyPr>
          <a:lstStyle/>
          <a:p>
            <a:r>
              <a:rPr lang="en-US" sz="1600" dirty="0">
                <a:solidFill>
                  <a:srgbClr val="9AC838"/>
                </a:solidFill>
              </a:rPr>
              <a:t>Copyright © 2016 by Biophysical Society. All rights reserved. </a:t>
            </a:r>
          </a:p>
        </p:txBody>
      </p:sp>
    </p:spTree>
    <p:extLst>
      <p:ext uri="{BB962C8B-B14F-4D97-AF65-F5344CB8AC3E}">
        <p14:creationId xmlns:p14="http://schemas.microsoft.com/office/powerpoint/2010/main" val="306757842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510" y="632179"/>
            <a:ext cx="6570715" cy="662365"/>
          </a:xfrm>
        </p:spPr>
        <p:txBody>
          <a:bodyPr>
            <a:noAutofit/>
          </a:bodyPr>
          <a:lstStyle/>
          <a:p>
            <a:pPr lvl="0" algn="l" defTabSz="914400" eaLnBrk="0" fontAlgn="base" hangingPunct="0">
              <a:spcAft>
                <a:spcPct val="0"/>
              </a:spcAft>
            </a:pPr>
            <a:r>
              <a:rPr lang="en-US" sz="4800" b="1" dirty="0" smtClean="0">
                <a:solidFill>
                  <a:srgbClr val="006600"/>
                </a:solidFill>
                <a:latin typeface="Times" charset="0"/>
                <a:ea typeface="ＭＳ Ｐゴシック" charset="0"/>
                <a:cs typeface="ＭＳ Ｐゴシック" charset="0"/>
              </a:rPr>
              <a:t/>
            </a:r>
            <a:br>
              <a:rPr lang="en-US" sz="4800" b="1" dirty="0" smtClean="0">
                <a:solidFill>
                  <a:srgbClr val="006600"/>
                </a:solidFill>
                <a:latin typeface="Times" charset="0"/>
                <a:ea typeface="ＭＳ Ｐゴシック" charset="0"/>
                <a:cs typeface="ＭＳ Ｐゴシック" charset="0"/>
              </a:rPr>
            </a:br>
            <a:r>
              <a:rPr lang="en-US" sz="4800" b="1" dirty="0" smtClean="0">
                <a:solidFill>
                  <a:srgbClr val="006600"/>
                </a:solidFill>
                <a:latin typeface="Times" charset="0"/>
                <a:ea typeface="ＭＳ Ｐゴシック" charset="0"/>
                <a:cs typeface="ＭＳ Ｐゴシック" charset="0"/>
              </a:rPr>
              <a:t>References</a:t>
            </a:r>
            <a:r>
              <a:rPr lang="en-US" sz="4800" b="1" dirty="0">
                <a:solidFill>
                  <a:srgbClr val="006600"/>
                </a:solidFill>
                <a:latin typeface="Times" charset="0"/>
                <a:ea typeface="ＭＳ Ｐゴシック" charset="0"/>
                <a:cs typeface="ＭＳ Ｐゴシック" charset="0"/>
              </a:rPr>
              <a:t/>
            </a:r>
            <a:br>
              <a:rPr lang="en-US" sz="4800" b="1" dirty="0">
                <a:solidFill>
                  <a:srgbClr val="006600"/>
                </a:solidFill>
                <a:latin typeface="Times" charset="0"/>
                <a:ea typeface="ＭＳ Ｐゴシック" charset="0"/>
                <a:cs typeface="ＭＳ Ｐゴシック" charset="0"/>
              </a:rPr>
            </a:br>
            <a:endParaRPr lang="en-US" sz="4800" dirty="0"/>
          </a:p>
        </p:txBody>
      </p:sp>
      <p:sp>
        <p:nvSpPr>
          <p:cNvPr id="3" name="Content Placeholder 2"/>
          <p:cNvSpPr>
            <a:spLocks noGrp="1"/>
          </p:cNvSpPr>
          <p:nvPr>
            <p:ph idx="1"/>
          </p:nvPr>
        </p:nvSpPr>
        <p:spPr>
          <a:xfrm>
            <a:off x="579504" y="1575542"/>
            <a:ext cx="8075933" cy="4525963"/>
          </a:xfrm>
        </p:spPr>
        <p:txBody>
          <a:bodyPr>
            <a:normAutofit fontScale="92500" lnSpcReduction="20000"/>
          </a:bodyPr>
          <a:lstStyle/>
          <a:p>
            <a:pPr marL="0" indent="0">
              <a:lnSpc>
                <a:spcPct val="110000"/>
              </a:lnSpc>
              <a:spcBef>
                <a:spcPts val="0"/>
              </a:spcBef>
              <a:buNone/>
            </a:pPr>
            <a:r>
              <a:rPr lang="en-US" sz="3000" b="1" dirty="0" smtClean="0">
                <a:solidFill>
                  <a:schemeClr val="accent3">
                    <a:lumMod val="75000"/>
                  </a:schemeClr>
                </a:solidFill>
                <a:latin typeface="Helvetica"/>
              </a:rPr>
              <a:t>Gall</a:t>
            </a:r>
            <a:r>
              <a:rPr lang="en-US" sz="3000" b="1" dirty="0">
                <a:solidFill>
                  <a:schemeClr val="accent3">
                    <a:lumMod val="75000"/>
                  </a:schemeClr>
                </a:solidFill>
                <a:latin typeface="Helvetica"/>
              </a:rPr>
              <a:t>, J. Early History of Microscopy</a:t>
            </a:r>
            <a:r>
              <a:rPr lang="en-US" sz="3000" dirty="0">
                <a:solidFill>
                  <a:schemeClr val="accent3">
                    <a:lumMod val="75000"/>
                  </a:schemeClr>
                </a:solidFill>
                <a:latin typeface="Helvetica"/>
              </a:rPr>
              <a:t> </a:t>
            </a:r>
            <a:endParaRPr lang="en-US" sz="3000" dirty="0" smtClean="0">
              <a:solidFill>
                <a:schemeClr val="accent3">
                  <a:lumMod val="75000"/>
                </a:schemeClr>
              </a:solidFill>
              <a:latin typeface="Helvetica"/>
            </a:endParaRPr>
          </a:p>
          <a:p>
            <a:pPr marL="455613" indent="-455613">
              <a:lnSpc>
                <a:spcPct val="110000"/>
              </a:lnSpc>
              <a:spcBef>
                <a:spcPts val="0"/>
              </a:spcBef>
              <a:buNone/>
            </a:pPr>
            <a:r>
              <a:rPr lang="en-US" sz="2800" dirty="0">
                <a:solidFill>
                  <a:schemeClr val="accent3">
                    <a:lumMod val="75000"/>
                  </a:schemeClr>
                </a:solidFill>
                <a:latin typeface="Helvetica"/>
              </a:rPr>
              <a:t>	</a:t>
            </a:r>
            <a:r>
              <a:rPr lang="en-US" sz="2400" dirty="0" smtClean="0">
                <a:solidFill>
                  <a:schemeClr val="accent3">
                    <a:lumMod val="75000"/>
                  </a:schemeClr>
                </a:solidFill>
                <a:latin typeface="Helvetica"/>
              </a:rPr>
              <a:t>http</a:t>
            </a:r>
            <a:r>
              <a:rPr lang="en-US" sz="2400" dirty="0">
                <a:solidFill>
                  <a:schemeClr val="accent3">
                    <a:lumMod val="75000"/>
                  </a:schemeClr>
                </a:solidFill>
                <a:latin typeface="Helvetica"/>
              </a:rPr>
              <a:t>://</a:t>
            </a:r>
            <a:r>
              <a:rPr lang="en-US" sz="2400" dirty="0" err="1">
                <a:solidFill>
                  <a:schemeClr val="accent3">
                    <a:lumMod val="75000"/>
                  </a:schemeClr>
                </a:solidFill>
                <a:latin typeface="Helvetica"/>
              </a:rPr>
              <a:t>www.ibiology.org</a:t>
            </a:r>
            <a:r>
              <a:rPr lang="en-US" sz="2400" dirty="0">
                <a:solidFill>
                  <a:schemeClr val="accent3">
                    <a:lumMod val="75000"/>
                  </a:schemeClr>
                </a:solidFill>
                <a:latin typeface="Helvetica"/>
              </a:rPr>
              <a:t>/</a:t>
            </a:r>
            <a:r>
              <a:rPr lang="en-US" sz="2400" dirty="0" err="1">
                <a:solidFill>
                  <a:schemeClr val="accent3">
                    <a:lumMod val="75000"/>
                  </a:schemeClr>
                </a:solidFill>
                <a:latin typeface="Helvetica"/>
              </a:rPr>
              <a:t>ibioeducation</a:t>
            </a:r>
            <a:r>
              <a:rPr lang="en-US" sz="2400" dirty="0">
                <a:solidFill>
                  <a:schemeClr val="accent3">
                    <a:lumMod val="75000"/>
                  </a:schemeClr>
                </a:solidFill>
                <a:latin typeface="Helvetica"/>
              </a:rPr>
              <a:t>/taking-courses/early-history-</a:t>
            </a:r>
            <a:r>
              <a:rPr lang="en-US" sz="2400" dirty="0" err="1">
                <a:solidFill>
                  <a:schemeClr val="accent3">
                    <a:lumMod val="75000"/>
                  </a:schemeClr>
                </a:solidFill>
                <a:latin typeface="Helvetica"/>
              </a:rPr>
              <a:t>microscopy.html</a:t>
            </a:r>
            <a:endParaRPr lang="en-US" sz="2400" dirty="0">
              <a:solidFill>
                <a:schemeClr val="accent3">
                  <a:lumMod val="75000"/>
                </a:schemeClr>
              </a:solidFill>
              <a:latin typeface="Helvetica"/>
            </a:endParaRPr>
          </a:p>
          <a:p>
            <a:pPr marL="0" indent="0">
              <a:lnSpc>
                <a:spcPct val="110000"/>
              </a:lnSpc>
              <a:spcBef>
                <a:spcPts val="0"/>
              </a:spcBef>
              <a:buNone/>
            </a:pPr>
            <a:endParaRPr lang="en-US" sz="2200" dirty="0" smtClean="0">
              <a:solidFill>
                <a:srgbClr val="8AB633"/>
              </a:solidFill>
            </a:endParaRPr>
          </a:p>
          <a:p>
            <a:pPr marL="0" indent="0">
              <a:lnSpc>
                <a:spcPct val="110000"/>
              </a:lnSpc>
              <a:spcBef>
                <a:spcPts val="0"/>
              </a:spcBef>
              <a:buNone/>
            </a:pPr>
            <a:r>
              <a:rPr lang="en-US" sz="3000" b="1" dirty="0" smtClean="0">
                <a:solidFill>
                  <a:schemeClr val="accent3">
                    <a:lumMod val="75000"/>
                  </a:schemeClr>
                </a:solidFill>
                <a:latin typeface="Helvetica"/>
              </a:rPr>
              <a:t>Nikon </a:t>
            </a:r>
            <a:r>
              <a:rPr lang="en-US" sz="3000" b="1" dirty="0">
                <a:solidFill>
                  <a:schemeClr val="accent3">
                    <a:lumMod val="75000"/>
                  </a:schemeClr>
                </a:solidFill>
                <a:latin typeface="Helvetica"/>
              </a:rPr>
              <a:t>Microscopy U</a:t>
            </a:r>
            <a:r>
              <a:rPr lang="en-US" sz="2800" dirty="0">
                <a:solidFill>
                  <a:schemeClr val="accent3">
                    <a:lumMod val="75000"/>
                  </a:schemeClr>
                </a:solidFill>
                <a:latin typeface="Helvetica"/>
              </a:rPr>
              <a:t>. </a:t>
            </a:r>
            <a:endParaRPr lang="en-US" sz="2800" dirty="0" smtClean="0">
              <a:solidFill>
                <a:schemeClr val="accent3">
                  <a:lumMod val="75000"/>
                </a:schemeClr>
              </a:solidFill>
              <a:latin typeface="Helvetica"/>
            </a:endParaRPr>
          </a:p>
          <a:p>
            <a:pPr marL="0" indent="0">
              <a:lnSpc>
                <a:spcPct val="110000"/>
              </a:lnSpc>
              <a:spcBef>
                <a:spcPts val="0"/>
              </a:spcBef>
              <a:buNone/>
            </a:pPr>
            <a:r>
              <a:rPr lang="en-US" sz="2800" dirty="0">
                <a:solidFill>
                  <a:schemeClr val="accent3">
                    <a:lumMod val="75000"/>
                  </a:schemeClr>
                </a:solidFill>
                <a:latin typeface="Helvetica"/>
              </a:rPr>
              <a:t>	</a:t>
            </a:r>
            <a:r>
              <a:rPr lang="en-US" sz="2400" dirty="0" smtClean="0">
                <a:solidFill>
                  <a:schemeClr val="accent3">
                    <a:lumMod val="75000"/>
                  </a:schemeClr>
                </a:solidFill>
                <a:latin typeface="Helvetica"/>
              </a:rPr>
              <a:t>http</a:t>
            </a:r>
            <a:r>
              <a:rPr lang="en-US" sz="2400" dirty="0">
                <a:solidFill>
                  <a:schemeClr val="accent3">
                    <a:lumMod val="75000"/>
                  </a:schemeClr>
                </a:solidFill>
                <a:latin typeface="Helvetica"/>
              </a:rPr>
              <a:t>://</a:t>
            </a:r>
            <a:r>
              <a:rPr lang="en-US" sz="2400" dirty="0" smtClean="0">
                <a:solidFill>
                  <a:schemeClr val="accent3">
                    <a:lumMod val="75000"/>
                  </a:schemeClr>
                </a:solidFill>
                <a:latin typeface="Helvetica"/>
              </a:rPr>
              <a:t>www.microscopyu.com</a:t>
            </a:r>
            <a:endParaRPr lang="en-US" sz="2800" dirty="0">
              <a:solidFill>
                <a:schemeClr val="accent3">
                  <a:lumMod val="75000"/>
                </a:schemeClr>
              </a:solidFill>
              <a:latin typeface="Helvetica"/>
            </a:endParaRPr>
          </a:p>
          <a:p>
            <a:pPr marL="0" indent="0">
              <a:lnSpc>
                <a:spcPct val="110000"/>
              </a:lnSpc>
              <a:spcBef>
                <a:spcPts val="0"/>
              </a:spcBef>
              <a:buNone/>
            </a:pPr>
            <a:endParaRPr lang="en-US" sz="2200" dirty="0" smtClean="0">
              <a:solidFill>
                <a:srgbClr val="8AB633"/>
              </a:solidFill>
              <a:latin typeface="Helvetica"/>
            </a:endParaRPr>
          </a:p>
          <a:p>
            <a:pPr marL="0" indent="0">
              <a:lnSpc>
                <a:spcPct val="110000"/>
              </a:lnSpc>
              <a:spcBef>
                <a:spcPts val="0"/>
              </a:spcBef>
              <a:buNone/>
            </a:pPr>
            <a:r>
              <a:rPr lang="en-US" sz="3000" b="1" dirty="0" smtClean="0">
                <a:solidFill>
                  <a:srgbClr val="8AB633"/>
                </a:solidFill>
                <a:latin typeface="Helvetica"/>
              </a:rPr>
              <a:t>Optical </a:t>
            </a:r>
            <a:r>
              <a:rPr lang="en-US" sz="3000" b="1" dirty="0">
                <a:solidFill>
                  <a:srgbClr val="8AB633"/>
                </a:solidFill>
                <a:latin typeface="Helvetica"/>
              </a:rPr>
              <a:t>Microscope, Wikipedia</a:t>
            </a:r>
            <a:r>
              <a:rPr lang="en-US" sz="3000" dirty="0">
                <a:solidFill>
                  <a:srgbClr val="8AB633"/>
                </a:solidFill>
                <a:latin typeface="Helvetica"/>
              </a:rPr>
              <a:t> </a:t>
            </a:r>
            <a:endParaRPr lang="en-US" sz="3000" dirty="0" smtClean="0">
              <a:solidFill>
                <a:srgbClr val="8AB633"/>
              </a:solidFill>
              <a:latin typeface="Helvetica"/>
            </a:endParaRPr>
          </a:p>
          <a:p>
            <a:pPr marL="0" indent="0">
              <a:lnSpc>
                <a:spcPct val="110000"/>
              </a:lnSpc>
              <a:spcBef>
                <a:spcPts val="0"/>
              </a:spcBef>
              <a:buNone/>
            </a:pPr>
            <a:r>
              <a:rPr lang="en-US" sz="2800" dirty="0">
                <a:solidFill>
                  <a:srgbClr val="8AB633"/>
                </a:solidFill>
                <a:latin typeface="Helvetica"/>
              </a:rPr>
              <a:t>	</a:t>
            </a:r>
            <a:r>
              <a:rPr lang="en-US" sz="2400" dirty="0" smtClean="0">
                <a:solidFill>
                  <a:srgbClr val="8AB633"/>
                </a:solidFill>
                <a:latin typeface="Helvetica"/>
              </a:rPr>
              <a:t>https</a:t>
            </a:r>
            <a:r>
              <a:rPr lang="en-US" sz="2400" dirty="0">
                <a:solidFill>
                  <a:srgbClr val="8AB633"/>
                </a:solidFill>
                <a:latin typeface="Helvetica"/>
              </a:rPr>
              <a:t>:/</a:t>
            </a:r>
            <a:r>
              <a:rPr lang="en-US" sz="2400" dirty="0" smtClean="0">
                <a:solidFill>
                  <a:srgbClr val="8AB633"/>
                </a:solidFill>
                <a:latin typeface="Helvetica"/>
              </a:rPr>
              <a:t>/en.wikipedia.org</a:t>
            </a:r>
            <a:r>
              <a:rPr lang="en-US" sz="2400" dirty="0">
                <a:solidFill>
                  <a:srgbClr val="8AB633"/>
                </a:solidFill>
                <a:latin typeface="Helvetica"/>
              </a:rPr>
              <a:t>/wiki/</a:t>
            </a:r>
            <a:r>
              <a:rPr lang="en-US" sz="2400" dirty="0" smtClean="0">
                <a:solidFill>
                  <a:srgbClr val="8AB633"/>
                </a:solidFill>
                <a:latin typeface="Helvetica"/>
              </a:rPr>
              <a:t>Optical_microscope</a:t>
            </a:r>
          </a:p>
          <a:p>
            <a:pPr marL="0" indent="0">
              <a:lnSpc>
                <a:spcPct val="110000"/>
              </a:lnSpc>
              <a:spcBef>
                <a:spcPts val="0"/>
              </a:spcBef>
              <a:buNone/>
            </a:pPr>
            <a:endParaRPr lang="en-US" sz="2200" dirty="0">
              <a:solidFill>
                <a:srgbClr val="8AB633"/>
              </a:solidFill>
              <a:latin typeface="Helvetica"/>
            </a:endParaRPr>
          </a:p>
          <a:p>
            <a:pPr marL="0" indent="0">
              <a:lnSpc>
                <a:spcPct val="110000"/>
              </a:lnSpc>
              <a:spcBef>
                <a:spcPts val="0"/>
              </a:spcBef>
              <a:buNone/>
            </a:pPr>
            <a:r>
              <a:rPr lang="en-US" sz="2800" b="1" dirty="0" err="1" smtClean="0">
                <a:solidFill>
                  <a:srgbClr val="408000"/>
                </a:solidFill>
                <a:latin typeface="Times"/>
              </a:rPr>
              <a:t>Slayter</a:t>
            </a:r>
            <a:r>
              <a:rPr lang="en-US" sz="2800" b="1" dirty="0" smtClean="0">
                <a:solidFill>
                  <a:srgbClr val="408000"/>
                </a:solidFill>
                <a:latin typeface="Times"/>
              </a:rPr>
              <a:t>, E.M. 1970 </a:t>
            </a:r>
            <a:r>
              <a:rPr lang="en-US" sz="2800" b="1" i="1" dirty="0" smtClean="0">
                <a:solidFill>
                  <a:srgbClr val="408000"/>
                </a:solidFill>
                <a:latin typeface="Times"/>
              </a:rPr>
              <a:t>Optical Methods in Biology</a:t>
            </a:r>
            <a:r>
              <a:rPr lang="en-US" sz="2800" b="1" dirty="0" smtClean="0">
                <a:solidFill>
                  <a:srgbClr val="408000"/>
                </a:solidFill>
                <a:latin typeface="Times"/>
              </a:rPr>
              <a:t> </a:t>
            </a:r>
          </a:p>
          <a:p>
            <a:pPr marL="0" indent="0">
              <a:lnSpc>
                <a:spcPct val="110000"/>
              </a:lnSpc>
              <a:spcBef>
                <a:spcPts val="0"/>
              </a:spcBef>
              <a:buNone/>
            </a:pPr>
            <a:r>
              <a:rPr lang="en-US" sz="2800" b="1" dirty="0">
                <a:solidFill>
                  <a:srgbClr val="408000"/>
                </a:solidFill>
                <a:latin typeface="Times"/>
              </a:rPr>
              <a:t>	</a:t>
            </a:r>
            <a:r>
              <a:rPr lang="en-US" sz="2800" dirty="0" smtClean="0">
                <a:solidFill>
                  <a:srgbClr val="408000"/>
                </a:solidFill>
                <a:latin typeface="Times"/>
              </a:rPr>
              <a:t>John </a:t>
            </a:r>
            <a:r>
              <a:rPr lang="en-US" sz="2800" dirty="0">
                <a:solidFill>
                  <a:srgbClr val="408000"/>
                </a:solidFill>
                <a:latin typeface="Times"/>
              </a:rPr>
              <a:t>Wiley &amp; </a:t>
            </a:r>
            <a:r>
              <a:rPr lang="en-US" sz="2800" dirty="0" smtClean="0">
                <a:solidFill>
                  <a:srgbClr val="408000"/>
                </a:solidFill>
                <a:latin typeface="Times"/>
              </a:rPr>
              <a:t>Sons</a:t>
            </a:r>
            <a:r>
              <a:rPr lang="en-US" sz="2800" dirty="0" smtClean="0">
                <a:solidFill>
                  <a:srgbClr val="408000"/>
                </a:solidFill>
                <a:effectLst/>
                <a:latin typeface="Times"/>
              </a:rPr>
              <a:t> </a:t>
            </a:r>
            <a:endParaRPr lang="en-US" sz="2800" dirty="0">
              <a:solidFill>
                <a:srgbClr val="408000"/>
              </a:solidFill>
              <a:latin typeface="Times"/>
            </a:endParaRPr>
          </a:p>
        </p:txBody>
      </p:sp>
    </p:spTree>
    <p:extLst>
      <p:ext uri="{BB962C8B-B14F-4D97-AF65-F5344CB8AC3E}">
        <p14:creationId xmlns:p14="http://schemas.microsoft.com/office/powerpoint/2010/main" val="417570135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8612"/>
            <a:ext cx="8229600" cy="1143000"/>
          </a:xfrm>
        </p:spPr>
        <p:txBody>
          <a:bodyPr>
            <a:normAutofit/>
          </a:bodyPr>
          <a:lstStyle/>
          <a:p>
            <a:pPr algn="l"/>
            <a:r>
              <a:rPr lang="en-US" sz="4800" b="1" dirty="0" smtClean="0">
                <a:solidFill>
                  <a:srgbClr val="337001"/>
                </a:solidFill>
                <a:latin typeface="Times"/>
              </a:rPr>
              <a:t>Microscopes</a:t>
            </a:r>
            <a:endParaRPr lang="en-US" sz="4800" b="1" dirty="0">
              <a:solidFill>
                <a:srgbClr val="337001"/>
              </a:solidFill>
              <a:latin typeface="Times"/>
            </a:endParaRPr>
          </a:p>
        </p:txBody>
      </p:sp>
      <p:sp>
        <p:nvSpPr>
          <p:cNvPr id="3" name="Content Placeholder 2"/>
          <p:cNvSpPr>
            <a:spLocks noGrp="1"/>
          </p:cNvSpPr>
          <p:nvPr>
            <p:ph idx="1"/>
          </p:nvPr>
        </p:nvSpPr>
        <p:spPr>
          <a:xfrm>
            <a:off x="444869" y="1550884"/>
            <a:ext cx="8592787" cy="4525963"/>
          </a:xfrm>
        </p:spPr>
        <p:txBody>
          <a:bodyPr>
            <a:normAutofit lnSpcReduction="10000"/>
          </a:bodyPr>
          <a:lstStyle/>
          <a:p>
            <a:pPr marL="0" indent="0">
              <a:buNone/>
            </a:pPr>
            <a:r>
              <a:rPr lang="en-US" b="1" dirty="0" smtClean="0">
                <a:solidFill>
                  <a:srgbClr val="337801"/>
                </a:solidFill>
                <a:latin typeface="Times"/>
                <a:cs typeface="Times"/>
              </a:rPr>
              <a:t>Microscopes</a:t>
            </a:r>
            <a:r>
              <a:rPr lang="en-US" dirty="0" smtClean="0">
                <a:solidFill>
                  <a:srgbClr val="8AB633"/>
                </a:solidFill>
                <a:latin typeface="Times"/>
                <a:cs typeface="Times"/>
              </a:rPr>
              <a:t> </a:t>
            </a:r>
            <a:r>
              <a:rPr lang="en-US" sz="4800" dirty="0" smtClean="0">
                <a:solidFill>
                  <a:srgbClr val="8AB633"/>
                </a:solidFill>
                <a:latin typeface="Times"/>
                <a:cs typeface="Times"/>
              </a:rPr>
              <a:t>enlarge</a:t>
            </a:r>
            <a:r>
              <a:rPr lang="en-US" dirty="0" smtClean="0">
                <a:solidFill>
                  <a:srgbClr val="8AB633"/>
                </a:solidFill>
                <a:latin typeface="Times"/>
                <a:cs typeface="Times"/>
              </a:rPr>
              <a:t> or </a:t>
            </a:r>
            <a:r>
              <a:rPr lang="en-US" sz="4800" dirty="0" smtClean="0">
                <a:solidFill>
                  <a:srgbClr val="8AB633"/>
                </a:solidFill>
                <a:latin typeface="Times"/>
                <a:cs typeface="Times"/>
              </a:rPr>
              <a:t>magnify</a:t>
            </a:r>
            <a:r>
              <a:rPr lang="en-US" dirty="0" smtClean="0">
                <a:solidFill>
                  <a:srgbClr val="8AB633"/>
                </a:solidFill>
                <a:latin typeface="Times"/>
                <a:cs typeface="Times"/>
              </a:rPr>
              <a:t> objects so details can be seen more clearly</a:t>
            </a:r>
          </a:p>
          <a:p>
            <a:pPr marL="0" indent="0">
              <a:buNone/>
            </a:pPr>
            <a:endParaRPr lang="en-US" sz="2000" dirty="0" smtClean="0">
              <a:solidFill>
                <a:srgbClr val="8AB633"/>
              </a:solidFill>
              <a:latin typeface="Helvetica"/>
            </a:endParaRPr>
          </a:p>
          <a:p>
            <a:pPr marL="0" indent="0">
              <a:buNone/>
            </a:pPr>
            <a:r>
              <a:rPr lang="en-US" sz="3600" b="1" dirty="0" smtClean="0">
                <a:solidFill>
                  <a:srgbClr val="337801"/>
                </a:solidFill>
                <a:latin typeface="Times"/>
                <a:cs typeface="Times"/>
              </a:rPr>
              <a:t>Simple Microscopes </a:t>
            </a:r>
            <a:r>
              <a:rPr lang="en-US" dirty="0" smtClean="0">
                <a:solidFill>
                  <a:srgbClr val="8AB633"/>
                </a:solidFill>
                <a:latin typeface="Times"/>
                <a:cs typeface="Times"/>
              </a:rPr>
              <a:t>consist of a lens, stage and focusing mechanism</a:t>
            </a:r>
          </a:p>
          <a:p>
            <a:pPr marL="0" indent="0">
              <a:buNone/>
            </a:pPr>
            <a:endParaRPr lang="en-US" b="1" dirty="0">
              <a:solidFill>
                <a:srgbClr val="337801"/>
              </a:solidFill>
              <a:latin typeface="Helvetica"/>
            </a:endParaRPr>
          </a:p>
          <a:p>
            <a:pPr marL="0" indent="0">
              <a:buNone/>
            </a:pPr>
            <a:r>
              <a:rPr lang="en-US" sz="3600" b="1" dirty="0" smtClean="0">
                <a:solidFill>
                  <a:srgbClr val="337801"/>
                </a:solidFill>
                <a:latin typeface="Times"/>
                <a:cs typeface="Times"/>
              </a:rPr>
              <a:t>Compound Microscopes </a:t>
            </a:r>
            <a:r>
              <a:rPr lang="en-US" dirty="0" smtClean="0">
                <a:solidFill>
                  <a:srgbClr val="8AB633"/>
                </a:solidFill>
                <a:latin typeface="Times"/>
                <a:cs typeface="Times"/>
              </a:rPr>
              <a:t>contain an additional lens or lenses</a:t>
            </a:r>
            <a:endParaRPr lang="en-US" dirty="0">
              <a:solidFill>
                <a:srgbClr val="8AB633"/>
              </a:solidFill>
              <a:latin typeface="Times"/>
              <a:cs typeface="Times"/>
            </a:endParaRPr>
          </a:p>
        </p:txBody>
      </p:sp>
    </p:spTree>
    <p:extLst>
      <p:ext uri="{BB962C8B-B14F-4D97-AF65-F5344CB8AC3E}">
        <p14:creationId xmlns:p14="http://schemas.microsoft.com/office/powerpoint/2010/main" val="3429282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6551"/>
            <a:ext cx="8229600" cy="1143000"/>
          </a:xfrm>
        </p:spPr>
        <p:txBody>
          <a:bodyPr>
            <a:normAutofit/>
          </a:bodyPr>
          <a:lstStyle/>
          <a:p>
            <a:pPr algn="l"/>
            <a:r>
              <a:rPr lang="en-US" sz="4800" b="1" dirty="0" smtClean="0">
                <a:solidFill>
                  <a:srgbClr val="408000"/>
                </a:solidFill>
                <a:latin typeface="Times"/>
              </a:rPr>
              <a:t>Small Wooden Microscope</a:t>
            </a:r>
            <a:endParaRPr lang="en-US" sz="4800" b="1" dirty="0">
              <a:solidFill>
                <a:srgbClr val="408000"/>
              </a:solidFill>
              <a:latin typeface="Times"/>
            </a:endParaRPr>
          </a:p>
        </p:txBody>
      </p:sp>
      <p:sp>
        <p:nvSpPr>
          <p:cNvPr id="3" name="Content Placeholder 2"/>
          <p:cNvSpPr>
            <a:spLocks noGrp="1"/>
          </p:cNvSpPr>
          <p:nvPr>
            <p:ph idx="1"/>
          </p:nvPr>
        </p:nvSpPr>
        <p:spPr>
          <a:xfrm>
            <a:off x="304800" y="1659905"/>
            <a:ext cx="4154101" cy="3136900"/>
          </a:xfrm>
        </p:spPr>
        <p:txBody>
          <a:bodyPr>
            <a:normAutofit/>
          </a:bodyPr>
          <a:lstStyle/>
          <a:p>
            <a:pPr marL="0" indent="0">
              <a:buNone/>
            </a:pPr>
            <a:r>
              <a:rPr lang="en-US" sz="3600" b="1" dirty="0" smtClean="0">
                <a:solidFill>
                  <a:srgbClr val="337001"/>
                </a:solidFill>
                <a:latin typeface="Times"/>
                <a:cs typeface="Helvetica"/>
              </a:rPr>
              <a:t>Simple </a:t>
            </a:r>
          </a:p>
          <a:p>
            <a:pPr marL="0" indent="0">
              <a:buNone/>
            </a:pPr>
            <a:r>
              <a:rPr lang="en-US" sz="3600" b="1" dirty="0" smtClean="0">
                <a:solidFill>
                  <a:srgbClr val="337001"/>
                </a:solidFill>
                <a:latin typeface="Times"/>
                <a:cs typeface="Helvetica"/>
              </a:rPr>
              <a:t>Microscope</a:t>
            </a:r>
          </a:p>
          <a:p>
            <a:pPr marL="395288" indent="-284163">
              <a:buSzPct val="40000"/>
              <a:buFont typeface="Wingdings" charset="2"/>
              <a:buChar char="u"/>
            </a:pPr>
            <a:r>
              <a:rPr lang="en-US" dirty="0" smtClean="0">
                <a:solidFill>
                  <a:srgbClr val="8AB633"/>
                </a:solidFill>
                <a:latin typeface="Times"/>
                <a:cs typeface="Helvetica"/>
              </a:rPr>
              <a:t> Single lens</a:t>
            </a:r>
          </a:p>
          <a:p>
            <a:pPr marL="395288" indent="-284163">
              <a:buSzPct val="40000"/>
              <a:buFont typeface="Wingdings" charset="2"/>
              <a:buChar char="u"/>
            </a:pPr>
            <a:r>
              <a:rPr lang="en-US" dirty="0" smtClean="0">
                <a:solidFill>
                  <a:srgbClr val="8AB633"/>
                </a:solidFill>
                <a:latin typeface="Times"/>
                <a:cs typeface="Helvetica"/>
              </a:rPr>
              <a:t> Stage</a:t>
            </a:r>
          </a:p>
          <a:p>
            <a:pPr marL="395288" indent="-284163">
              <a:buSzPct val="40000"/>
              <a:buFont typeface="Wingdings" charset="2"/>
              <a:buChar char="u"/>
            </a:pPr>
            <a:r>
              <a:rPr lang="en-US" dirty="0" smtClean="0">
                <a:solidFill>
                  <a:srgbClr val="8AB633"/>
                </a:solidFill>
                <a:latin typeface="Times"/>
                <a:cs typeface="Helvetica"/>
              </a:rPr>
              <a:t> Focusing gear</a:t>
            </a:r>
            <a:endParaRPr lang="en-US" dirty="0">
              <a:solidFill>
                <a:srgbClr val="8AB633"/>
              </a:solidFill>
              <a:latin typeface="Times"/>
              <a:cs typeface="Helvetica"/>
            </a:endParaRPr>
          </a:p>
        </p:txBody>
      </p:sp>
      <p:pic>
        <p:nvPicPr>
          <p:cNvPr id="7" name="Picture 6" descr="Fig1_030616.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3020" y="1708392"/>
            <a:ext cx="5486400" cy="4303776"/>
          </a:xfrm>
          <a:prstGeom prst="rect">
            <a:avLst/>
          </a:prstGeom>
        </p:spPr>
      </p:pic>
      <p:sp>
        <p:nvSpPr>
          <p:cNvPr id="5" name="TextBox 1"/>
          <p:cNvSpPr txBox="1">
            <a:spLocks noChangeArrowheads="1"/>
          </p:cNvSpPr>
          <p:nvPr/>
        </p:nvSpPr>
        <p:spPr bwMode="auto">
          <a:xfrm>
            <a:off x="311580" y="6224256"/>
            <a:ext cx="87801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7200" b="1">
                <a:solidFill>
                  <a:srgbClr val="149600"/>
                </a:solidFill>
                <a:latin typeface="Helvetica" charset="0"/>
                <a:ea typeface="ＭＳ Ｐゴシック" charset="0"/>
                <a:cs typeface="ＭＳ Ｐゴシック" charset="0"/>
              </a:defRPr>
            </a:lvl1pPr>
            <a:lvl2pPr marL="742950" indent="-285750">
              <a:defRPr sz="7200" b="1">
                <a:solidFill>
                  <a:srgbClr val="149600"/>
                </a:solidFill>
                <a:latin typeface="Helvetica" charset="0"/>
                <a:ea typeface="ＭＳ Ｐゴシック" charset="0"/>
              </a:defRPr>
            </a:lvl2pPr>
            <a:lvl3pPr marL="1143000" indent="-228600">
              <a:defRPr sz="7200" b="1">
                <a:solidFill>
                  <a:srgbClr val="149600"/>
                </a:solidFill>
                <a:latin typeface="Helvetica" charset="0"/>
                <a:ea typeface="ＭＳ Ｐゴシック" charset="0"/>
              </a:defRPr>
            </a:lvl3pPr>
            <a:lvl4pPr marL="1600200" indent="-228600">
              <a:defRPr sz="7200" b="1">
                <a:solidFill>
                  <a:srgbClr val="149600"/>
                </a:solidFill>
                <a:latin typeface="Helvetica" charset="0"/>
                <a:ea typeface="ＭＳ Ｐゴシック" charset="0"/>
              </a:defRPr>
            </a:lvl4pPr>
            <a:lvl5pPr marL="2057400" indent="-228600">
              <a:defRPr sz="7200" b="1">
                <a:solidFill>
                  <a:srgbClr val="149600"/>
                </a:solidFill>
                <a:latin typeface="Helvetica" charset="0"/>
                <a:ea typeface="ＭＳ Ｐゴシック" charset="0"/>
              </a:defRPr>
            </a:lvl5pPr>
            <a:lvl6pPr marL="2514600" indent="-228600" algn="ctr" eaLnBrk="0" fontAlgn="base" hangingPunct="0">
              <a:spcBef>
                <a:spcPct val="0"/>
              </a:spcBef>
              <a:spcAft>
                <a:spcPct val="0"/>
              </a:spcAft>
              <a:defRPr sz="7200" b="1">
                <a:solidFill>
                  <a:srgbClr val="149600"/>
                </a:solidFill>
                <a:latin typeface="Helvetica" charset="0"/>
                <a:ea typeface="ＭＳ Ｐゴシック" charset="0"/>
              </a:defRPr>
            </a:lvl6pPr>
            <a:lvl7pPr marL="2971800" indent="-228600" algn="ctr" eaLnBrk="0" fontAlgn="base" hangingPunct="0">
              <a:spcBef>
                <a:spcPct val="0"/>
              </a:spcBef>
              <a:spcAft>
                <a:spcPct val="0"/>
              </a:spcAft>
              <a:defRPr sz="7200" b="1">
                <a:solidFill>
                  <a:srgbClr val="149600"/>
                </a:solidFill>
                <a:latin typeface="Helvetica" charset="0"/>
                <a:ea typeface="ＭＳ Ｐゴシック" charset="0"/>
              </a:defRPr>
            </a:lvl7pPr>
            <a:lvl8pPr marL="3429000" indent="-228600" algn="ctr" eaLnBrk="0" fontAlgn="base" hangingPunct="0">
              <a:spcBef>
                <a:spcPct val="0"/>
              </a:spcBef>
              <a:spcAft>
                <a:spcPct val="0"/>
              </a:spcAft>
              <a:defRPr sz="7200" b="1">
                <a:solidFill>
                  <a:srgbClr val="149600"/>
                </a:solidFill>
                <a:latin typeface="Helvetica" charset="0"/>
                <a:ea typeface="ＭＳ Ｐゴシック" charset="0"/>
              </a:defRPr>
            </a:lvl8pPr>
            <a:lvl9pPr marL="3886200" indent="-228600" algn="ctr" eaLnBrk="0" fontAlgn="base" hangingPunct="0">
              <a:spcBef>
                <a:spcPct val="0"/>
              </a:spcBef>
              <a:spcAft>
                <a:spcPct val="0"/>
              </a:spcAft>
              <a:defRPr sz="7200" b="1">
                <a:solidFill>
                  <a:srgbClr val="149600"/>
                </a:solidFill>
                <a:latin typeface="Helvetica" charset="0"/>
                <a:ea typeface="ＭＳ Ｐゴシック" charset="0"/>
              </a:defRPr>
            </a:lvl9pPr>
          </a:lstStyle>
          <a:p>
            <a:pPr>
              <a:spcAft>
                <a:spcPts val="500"/>
              </a:spcAft>
            </a:pPr>
            <a:r>
              <a:rPr lang="en-US" sz="1800" b="0" dirty="0">
                <a:solidFill>
                  <a:srgbClr val="8AB633"/>
                </a:solidFill>
              </a:rPr>
              <a:t>G</a:t>
            </a:r>
            <a:r>
              <a:rPr lang="en-US" sz="1800" b="0" dirty="0" smtClean="0">
                <a:solidFill>
                  <a:srgbClr val="8AB633"/>
                </a:solidFill>
              </a:rPr>
              <a:t>ift from </a:t>
            </a:r>
            <a:r>
              <a:rPr lang="en-US" sz="2000" dirty="0" smtClean="0">
                <a:solidFill>
                  <a:srgbClr val="8AB633"/>
                </a:solidFill>
                <a:latin typeface="Helvetica"/>
                <a:cs typeface="Helvetica"/>
              </a:rPr>
              <a:t>Echo Laboratories &amp; Chroma Technology Corp </a:t>
            </a:r>
            <a:r>
              <a:rPr lang="en-US" sz="2000" b="0" dirty="0" smtClean="0">
                <a:solidFill>
                  <a:srgbClr val="8AB633"/>
                </a:solidFill>
                <a:latin typeface="Helvetica"/>
                <a:cs typeface="Helvetica"/>
              </a:rPr>
              <a:t>to the BPS</a:t>
            </a:r>
            <a:endParaRPr lang="en-US" sz="2000" b="0" dirty="0">
              <a:solidFill>
                <a:srgbClr val="8AB633"/>
              </a:solidFill>
              <a:latin typeface="Helvetica"/>
              <a:cs typeface="Helvetica"/>
            </a:endParaRPr>
          </a:p>
        </p:txBody>
      </p:sp>
    </p:spTree>
    <p:extLst>
      <p:ext uri="{BB962C8B-B14F-4D97-AF65-F5344CB8AC3E}">
        <p14:creationId xmlns:p14="http://schemas.microsoft.com/office/powerpoint/2010/main" val="235511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800" b="1" dirty="0" smtClean="0">
                <a:solidFill>
                  <a:srgbClr val="337001"/>
                </a:solidFill>
                <a:latin typeface="Times"/>
              </a:rPr>
              <a:t>Lens</a:t>
            </a:r>
            <a:endParaRPr lang="en-US" sz="4800" b="1" dirty="0">
              <a:solidFill>
                <a:srgbClr val="337001"/>
              </a:solidFill>
              <a:latin typeface="Times"/>
            </a:endParaRPr>
          </a:p>
        </p:txBody>
      </p:sp>
      <p:sp>
        <p:nvSpPr>
          <p:cNvPr id="3" name="Content Placeholder 2"/>
          <p:cNvSpPr>
            <a:spLocks noGrp="1"/>
          </p:cNvSpPr>
          <p:nvPr>
            <p:ph idx="1"/>
          </p:nvPr>
        </p:nvSpPr>
        <p:spPr>
          <a:xfrm>
            <a:off x="376781" y="1727657"/>
            <a:ext cx="4004719" cy="3987343"/>
          </a:xfrm>
        </p:spPr>
        <p:txBody>
          <a:bodyPr>
            <a:normAutofit lnSpcReduction="10000"/>
          </a:bodyPr>
          <a:lstStyle/>
          <a:p>
            <a:pPr marL="0" indent="0">
              <a:buNone/>
            </a:pPr>
            <a:r>
              <a:rPr lang="en-US" b="1" dirty="0" smtClean="0">
                <a:solidFill>
                  <a:srgbClr val="337801"/>
                </a:solidFill>
                <a:latin typeface="Times"/>
              </a:rPr>
              <a:t>Lenses</a:t>
            </a:r>
            <a:r>
              <a:rPr lang="en-US" dirty="0" smtClean="0">
                <a:solidFill>
                  <a:srgbClr val="8AB633"/>
                </a:solidFill>
                <a:latin typeface="Times"/>
              </a:rPr>
              <a:t> collect and refocus light forming an enlarged image </a:t>
            </a:r>
          </a:p>
          <a:p>
            <a:pPr marL="0" indent="0">
              <a:buNone/>
            </a:pPr>
            <a:endParaRPr lang="en-US" dirty="0">
              <a:solidFill>
                <a:srgbClr val="8AB633"/>
              </a:solidFill>
              <a:latin typeface="Times"/>
            </a:endParaRPr>
          </a:p>
          <a:p>
            <a:pPr marL="0" indent="0">
              <a:buNone/>
            </a:pPr>
            <a:r>
              <a:rPr lang="en-US" dirty="0" smtClean="0">
                <a:solidFill>
                  <a:srgbClr val="8AB633"/>
                </a:solidFill>
                <a:latin typeface="Times"/>
              </a:rPr>
              <a:t>A </a:t>
            </a:r>
            <a:r>
              <a:rPr lang="en-US" b="1" dirty="0" smtClean="0">
                <a:solidFill>
                  <a:srgbClr val="337801"/>
                </a:solidFill>
                <a:latin typeface="Times"/>
              </a:rPr>
              <a:t>focused</a:t>
            </a:r>
            <a:r>
              <a:rPr lang="en-US" dirty="0" smtClean="0">
                <a:solidFill>
                  <a:srgbClr val="8AB633"/>
                </a:solidFill>
                <a:latin typeface="Times"/>
              </a:rPr>
              <a:t> image is produced when the object is at the lens </a:t>
            </a:r>
            <a:r>
              <a:rPr lang="en-US" b="1" dirty="0" smtClean="0">
                <a:solidFill>
                  <a:srgbClr val="337801"/>
                </a:solidFill>
                <a:latin typeface="Times"/>
              </a:rPr>
              <a:t>focal point</a:t>
            </a:r>
          </a:p>
        </p:txBody>
      </p:sp>
      <p:pic>
        <p:nvPicPr>
          <p:cNvPr id="5" name="Picture 4" descr="Lens_082716.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3600" y="457200"/>
            <a:ext cx="4188257" cy="5967374"/>
          </a:xfrm>
          <a:prstGeom prst="rect">
            <a:avLst/>
          </a:prstGeom>
        </p:spPr>
      </p:pic>
    </p:spTree>
    <p:extLst>
      <p:ext uri="{BB962C8B-B14F-4D97-AF65-F5344CB8AC3E}">
        <p14:creationId xmlns:p14="http://schemas.microsoft.com/office/powerpoint/2010/main" val="3900308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rgbClr val="337001"/>
                </a:solidFill>
                <a:latin typeface="Times"/>
                <a:cs typeface="Times"/>
              </a:rPr>
              <a:t>Magnification</a:t>
            </a:r>
            <a:endParaRPr lang="en-US" b="1" dirty="0">
              <a:solidFill>
                <a:srgbClr val="337001"/>
              </a:solidFill>
              <a:latin typeface="Times"/>
              <a:cs typeface="Times"/>
            </a:endParaRPr>
          </a:p>
        </p:txBody>
      </p:sp>
      <p:sp>
        <p:nvSpPr>
          <p:cNvPr id="3" name="Content Placeholder 2"/>
          <p:cNvSpPr>
            <a:spLocks noGrp="1"/>
          </p:cNvSpPr>
          <p:nvPr>
            <p:ph idx="1"/>
          </p:nvPr>
        </p:nvSpPr>
        <p:spPr>
          <a:xfrm>
            <a:off x="457200" y="1600200"/>
            <a:ext cx="3697903" cy="2825907"/>
          </a:xfrm>
        </p:spPr>
        <p:txBody>
          <a:bodyPr/>
          <a:lstStyle/>
          <a:p>
            <a:pPr marL="0" indent="0">
              <a:buNone/>
            </a:pPr>
            <a:r>
              <a:rPr lang="en-US" dirty="0" smtClean="0">
                <a:solidFill>
                  <a:srgbClr val="337801"/>
                </a:solidFill>
                <a:latin typeface="Times"/>
              </a:rPr>
              <a:t>Magnification </a:t>
            </a:r>
            <a:r>
              <a:rPr lang="en-US" dirty="0" smtClean="0">
                <a:solidFill>
                  <a:srgbClr val="8AB633"/>
                </a:solidFill>
                <a:latin typeface="Times"/>
              </a:rPr>
              <a:t>is the </a:t>
            </a:r>
            <a:r>
              <a:rPr lang="en-US" sz="4400" b="1" dirty="0" smtClean="0">
                <a:solidFill>
                  <a:srgbClr val="8AB633"/>
                </a:solidFill>
                <a:latin typeface="Times"/>
              </a:rPr>
              <a:t>enlargement</a:t>
            </a:r>
            <a:r>
              <a:rPr lang="en-US" dirty="0" smtClean="0">
                <a:solidFill>
                  <a:srgbClr val="8AB633"/>
                </a:solidFill>
                <a:latin typeface="Times"/>
              </a:rPr>
              <a:t> of an object produced by a lens relative to its </a:t>
            </a:r>
            <a:r>
              <a:rPr lang="en-US" b="1" dirty="0" smtClean="0">
                <a:solidFill>
                  <a:srgbClr val="337801"/>
                </a:solidFill>
                <a:latin typeface="Times"/>
              </a:rPr>
              <a:t>ACTUAL</a:t>
            </a:r>
            <a:r>
              <a:rPr lang="en-US" dirty="0" smtClean="0">
                <a:solidFill>
                  <a:srgbClr val="337801"/>
                </a:solidFill>
                <a:latin typeface="Times"/>
              </a:rPr>
              <a:t> </a:t>
            </a:r>
            <a:r>
              <a:rPr lang="en-US" dirty="0" smtClean="0">
                <a:solidFill>
                  <a:srgbClr val="8AB633"/>
                </a:solidFill>
                <a:latin typeface="Times"/>
              </a:rPr>
              <a:t>size</a:t>
            </a:r>
            <a:endParaRPr lang="en-US" dirty="0">
              <a:solidFill>
                <a:srgbClr val="8AB633"/>
              </a:solidFill>
              <a:latin typeface="Times"/>
            </a:endParaRPr>
          </a:p>
        </p:txBody>
      </p:sp>
      <p:sp>
        <p:nvSpPr>
          <p:cNvPr id="5" name="TextBox 4"/>
          <p:cNvSpPr txBox="1"/>
          <p:nvPr/>
        </p:nvSpPr>
        <p:spPr>
          <a:xfrm>
            <a:off x="900067" y="4648028"/>
            <a:ext cx="1943705" cy="523220"/>
          </a:xfrm>
          <a:prstGeom prst="rect">
            <a:avLst/>
          </a:prstGeom>
          <a:noFill/>
        </p:spPr>
        <p:txBody>
          <a:bodyPr wrap="none" rtlCol="0">
            <a:spAutoFit/>
          </a:bodyPr>
          <a:lstStyle/>
          <a:p>
            <a:r>
              <a:rPr lang="en-US" sz="2800" i="1" dirty="0" smtClean="0">
                <a:solidFill>
                  <a:srgbClr val="337801"/>
                </a:solidFill>
                <a:latin typeface="Times"/>
                <a:cs typeface="Times"/>
              </a:rPr>
              <a:t>M = S</a:t>
            </a:r>
            <a:r>
              <a:rPr lang="en-US" sz="2800" i="1" baseline="-25000" dirty="0" smtClean="0">
                <a:solidFill>
                  <a:srgbClr val="337801"/>
                </a:solidFill>
                <a:latin typeface="Times"/>
                <a:cs typeface="Times"/>
              </a:rPr>
              <a:t>F  </a:t>
            </a:r>
            <a:r>
              <a:rPr lang="en-US" sz="2800" i="1" dirty="0" smtClean="0">
                <a:solidFill>
                  <a:srgbClr val="337801"/>
                </a:solidFill>
                <a:latin typeface="Times"/>
                <a:cs typeface="Times"/>
              </a:rPr>
              <a:t>/ S</a:t>
            </a:r>
            <a:r>
              <a:rPr lang="en-US" sz="2800" i="1" baseline="-25000" dirty="0" smtClean="0">
                <a:solidFill>
                  <a:srgbClr val="337801"/>
                </a:solidFill>
                <a:latin typeface="Times"/>
                <a:cs typeface="Times"/>
              </a:rPr>
              <a:t>A</a:t>
            </a:r>
            <a:endParaRPr lang="en-US" sz="2800" i="1" baseline="-25000" dirty="0">
              <a:solidFill>
                <a:srgbClr val="337801"/>
              </a:solidFill>
              <a:latin typeface="Times"/>
              <a:cs typeface="Times"/>
            </a:endParaRPr>
          </a:p>
        </p:txBody>
      </p:sp>
      <p:sp>
        <p:nvSpPr>
          <p:cNvPr id="6" name="TextBox 5"/>
          <p:cNvSpPr txBox="1"/>
          <p:nvPr/>
        </p:nvSpPr>
        <p:spPr>
          <a:xfrm>
            <a:off x="727437" y="5375439"/>
            <a:ext cx="3239075" cy="1015663"/>
          </a:xfrm>
          <a:prstGeom prst="rect">
            <a:avLst/>
          </a:prstGeom>
          <a:noFill/>
        </p:spPr>
        <p:txBody>
          <a:bodyPr wrap="none" rtlCol="0">
            <a:spAutoFit/>
          </a:bodyPr>
          <a:lstStyle/>
          <a:p>
            <a:r>
              <a:rPr lang="en-US" sz="2000" i="1" dirty="0" smtClean="0">
                <a:solidFill>
                  <a:srgbClr val="8AB633"/>
                </a:solidFill>
              </a:rPr>
              <a:t>M</a:t>
            </a:r>
            <a:r>
              <a:rPr lang="en-US" sz="2000" dirty="0" smtClean="0">
                <a:solidFill>
                  <a:srgbClr val="8AB633"/>
                </a:solidFill>
              </a:rPr>
              <a:t> is magnification</a:t>
            </a:r>
          </a:p>
          <a:p>
            <a:r>
              <a:rPr lang="en-US" sz="2000" i="1" dirty="0" smtClean="0">
                <a:solidFill>
                  <a:srgbClr val="8AB633"/>
                </a:solidFill>
              </a:rPr>
              <a:t>S</a:t>
            </a:r>
            <a:r>
              <a:rPr lang="en-US" sz="2000" i="1" baseline="-25000" dirty="0" smtClean="0">
                <a:solidFill>
                  <a:srgbClr val="8AB633"/>
                </a:solidFill>
              </a:rPr>
              <a:t>F</a:t>
            </a:r>
            <a:r>
              <a:rPr lang="en-US" sz="2000" dirty="0" smtClean="0">
                <a:solidFill>
                  <a:srgbClr val="8AB633"/>
                </a:solidFill>
              </a:rPr>
              <a:t> is the final specimen size</a:t>
            </a:r>
          </a:p>
          <a:p>
            <a:r>
              <a:rPr lang="en-US" sz="2000" i="1" dirty="0" smtClean="0">
                <a:solidFill>
                  <a:srgbClr val="8AB633"/>
                </a:solidFill>
              </a:rPr>
              <a:t>S</a:t>
            </a:r>
            <a:r>
              <a:rPr lang="en-US" sz="2000" i="1" baseline="-25000" dirty="0" smtClean="0">
                <a:solidFill>
                  <a:srgbClr val="8AB633"/>
                </a:solidFill>
              </a:rPr>
              <a:t>A</a:t>
            </a:r>
            <a:r>
              <a:rPr lang="en-US" sz="2000" dirty="0" smtClean="0">
                <a:solidFill>
                  <a:srgbClr val="8AB633"/>
                </a:solidFill>
              </a:rPr>
              <a:t> is the actual specimen size</a:t>
            </a:r>
            <a:endParaRPr lang="en-US" sz="2000" dirty="0">
              <a:solidFill>
                <a:srgbClr val="8AB633"/>
              </a:solidFill>
            </a:endParaRPr>
          </a:p>
        </p:txBody>
      </p:sp>
      <p:pic>
        <p:nvPicPr>
          <p:cNvPr id="7" name="Picture 6" descr="Lens_Mag_082816.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2360" y="487709"/>
            <a:ext cx="3368040" cy="6082284"/>
          </a:xfrm>
          <a:prstGeom prst="rect">
            <a:avLst/>
          </a:prstGeom>
        </p:spPr>
      </p:pic>
    </p:spTree>
    <p:extLst>
      <p:ext uri="{BB962C8B-B14F-4D97-AF65-F5344CB8AC3E}">
        <p14:creationId xmlns:p14="http://schemas.microsoft.com/office/powerpoint/2010/main" val="2136082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rgbClr val="337001"/>
                </a:solidFill>
                <a:latin typeface="Times"/>
              </a:rPr>
              <a:t>Spherical Aberration</a:t>
            </a:r>
            <a:endParaRPr lang="en-US" b="1" dirty="0">
              <a:solidFill>
                <a:srgbClr val="337001"/>
              </a:solidFill>
              <a:latin typeface="Times"/>
            </a:endParaRPr>
          </a:p>
        </p:txBody>
      </p:sp>
      <p:sp>
        <p:nvSpPr>
          <p:cNvPr id="3" name="Content Placeholder 2"/>
          <p:cNvSpPr>
            <a:spLocks noGrp="1"/>
          </p:cNvSpPr>
          <p:nvPr>
            <p:ph idx="1"/>
          </p:nvPr>
        </p:nvSpPr>
        <p:spPr>
          <a:xfrm>
            <a:off x="457200" y="1600201"/>
            <a:ext cx="4425354" cy="3935516"/>
          </a:xfrm>
        </p:spPr>
        <p:txBody>
          <a:bodyPr>
            <a:normAutofit lnSpcReduction="10000"/>
          </a:bodyPr>
          <a:lstStyle/>
          <a:p>
            <a:pPr marL="0" indent="0">
              <a:buNone/>
            </a:pPr>
            <a:r>
              <a:rPr lang="en-US" dirty="0" smtClean="0">
                <a:solidFill>
                  <a:srgbClr val="8AB633"/>
                </a:solidFill>
                <a:latin typeface="Times"/>
                <a:cs typeface="Times"/>
              </a:rPr>
              <a:t>Imperfect lenses distort light at the edges, causing </a:t>
            </a:r>
            <a:r>
              <a:rPr lang="en-US" b="1" dirty="0" smtClean="0">
                <a:solidFill>
                  <a:srgbClr val="337801"/>
                </a:solidFill>
                <a:latin typeface="Times"/>
                <a:cs typeface="Times"/>
              </a:rPr>
              <a:t>spherical aberration</a:t>
            </a:r>
          </a:p>
          <a:p>
            <a:pPr marL="0" indent="0">
              <a:buNone/>
            </a:pPr>
            <a:endParaRPr lang="en-US" b="1" dirty="0">
              <a:solidFill>
                <a:schemeClr val="accent3">
                  <a:lumMod val="75000"/>
                </a:schemeClr>
              </a:solidFill>
              <a:latin typeface="Times"/>
              <a:cs typeface="Times"/>
            </a:endParaRPr>
          </a:p>
          <a:p>
            <a:pPr marL="0" indent="0">
              <a:buNone/>
            </a:pPr>
            <a:r>
              <a:rPr lang="en-US" dirty="0" smtClean="0">
                <a:solidFill>
                  <a:srgbClr val="8AB633"/>
                </a:solidFill>
                <a:latin typeface="Times"/>
                <a:cs typeface="Times"/>
              </a:rPr>
              <a:t>Images appear </a:t>
            </a:r>
            <a:r>
              <a:rPr lang="en-US" b="1" dirty="0" smtClean="0">
                <a:solidFill>
                  <a:srgbClr val="337801"/>
                </a:solidFill>
                <a:latin typeface="Times"/>
                <a:cs typeface="Times"/>
              </a:rPr>
              <a:t>distorted</a:t>
            </a:r>
            <a:r>
              <a:rPr lang="en-US" dirty="0" smtClean="0">
                <a:solidFill>
                  <a:schemeClr val="accent3">
                    <a:lumMod val="75000"/>
                  </a:schemeClr>
                </a:solidFill>
                <a:latin typeface="Times"/>
                <a:cs typeface="Times"/>
              </a:rPr>
              <a:t> </a:t>
            </a:r>
            <a:r>
              <a:rPr lang="en-US" dirty="0" smtClean="0">
                <a:solidFill>
                  <a:srgbClr val="8AB633"/>
                </a:solidFill>
                <a:latin typeface="Times"/>
                <a:cs typeface="Times"/>
              </a:rPr>
              <a:t>due to multiple images of the object rather than only one</a:t>
            </a:r>
          </a:p>
        </p:txBody>
      </p:sp>
      <p:pic>
        <p:nvPicPr>
          <p:cNvPr id="4" name="Picture 3" descr="Lens_SphAber_082816.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3302" y="512738"/>
            <a:ext cx="3316529" cy="6066434"/>
          </a:xfrm>
          <a:prstGeom prst="rect">
            <a:avLst/>
          </a:prstGeom>
        </p:spPr>
      </p:pic>
    </p:spTree>
    <p:extLst>
      <p:ext uri="{BB962C8B-B14F-4D97-AF65-F5344CB8AC3E}">
        <p14:creationId xmlns:p14="http://schemas.microsoft.com/office/powerpoint/2010/main" val="42232463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b="1" dirty="0" smtClean="0">
                <a:solidFill>
                  <a:srgbClr val="337001"/>
                </a:solidFill>
                <a:latin typeface="Times"/>
                <a:cs typeface="Times"/>
              </a:rPr>
              <a:t>Assembling Your Wooden Microscope</a:t>
            </a:r>
            <a:endParaRPr lang="en-US" sz="3600" dirty="0"/>
          </a:p>
        </p:txBody>
      </p:sp>
      <p:sp>
        <p:nvSpPr>
          <p:cNvPr id="4" name="Content Placeholder 2"/>
          <p:cNvSpPr>
            <a:spLocks noGrp="1"/>
          </p:cNvSpPr>
          <p:nvPr>
            <p:ph idx="1"/>
          </p:nvPr>
        </p:nvSpPr>
        <p:spPr>
          <a:xfrm>
            <a:off x="555840" y="1267318"/>
            <a:ext cx="5695311" cy="557372"/>
          </a:xfrm>
        </p:spPr>
        <p:txBody>
          <a:bodyPr>
            <a:normAutofit lnSpcReduction="10000"/>
          </a:bodyPr>
          <a:lstStyle/>
          <a:p>
            <a:pPr marL="0" indent="0">
              <a:buNone/>
            </a:pPr>
            <a:r>
              <a:rPr lang="en-US" dirty="0" smtClean="0">
                <a:solidFill>
                  <a:srgbClr val="408000"/>
                </a:solidFill>
                <a:latin typeface="Times"/>
                <a:cs typeface="Times"/>
              </a:rPr>
              <a:t>Parts #1-6 form the focusing gear</a:t>
            </a:r>
            <a:endParaRPr lang="en-US" dirty="0">
              <a:solidFill>
                <a:srgbClr val="408000"/>
              </a:solidFill>
              <a:latin typeface="Times"/>
              <a:cs typeface="Times"/>
            </a:endParaRPr>
          </a:p>
        </p:txBody>
      </p:sp>
      <p:pic>
        <p:nvPicPr>
          <p:cNvPr id="5" name="Picture 4" descr="photo(9)_gear1smLbcsm#.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490" y="1928002"/>
            <a:ext cx="7315200" cy="1450848"/>
          </a:xfrm>
          <a:prstGeom prst="rect">
            <a:avLst/>
          </a:prstGeom>
        </p:spPr>
      </p:pic>
      <p:grpSp>
        <p:nvGrpSpPr>
          <p:cNvPr id="6" name="Group 5"/>
          <p:cNvGrpSpPr/>
          <p:nvPr/>
        </p:nvGrpSpPr>
        <p:grpSpPr>
          <a:xfrm>
            <a:off x="505497" y="3871302"/>
            <a:ext cx="4623333" cy="2491747"/>
            <a:chOff x="505497" y="3871302"/>
            <a:chExt cx="4623333" cy="2491747"/>
          </a:xfrm>
        </p:grpSpPr>
        <p:pic>
          <p:nvPicPr>
            <p:cNvPr id="8" name="Picture 7" descr="photo(10)_gear2smLbcsm.tif#.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830" y="4397089"/>
              <a:ext cx="4572000" cy="1965960"/>
            </a:xfrm>
            <a:prstGeom prst="rect">
              <a:avLst/>
            </a:prstGeom>
          </p:spPr>
        </p:pic>
        <p:sp>
          <p:nvSpPr>
            <p:cNvPr id="3" name="TextBox 2"/>
            <p:cNvSpPr txBox="1"/>
            <p:nvPr/>
          </p:nvSpPr>
          <p:spPr>
            <a:xfrm>
              <a:off x="505497" y="3871302"/>
              <a:ext cx="3355456" cy="461665"/>
            </a:xfrm>
            <a:prstGeom prst="rect">
              <a:avLst/>
            </a:prstGeom>
            <a:noFill/>
          </p:spPr>
          <p:txBody>
            <a:bodyPr wrap="none" rtlCol="0">
              <a:spAutoFit/>
            </a:bodyPr>
            <a:lstStyle/>
            <a:p>
              <a:r>
                <a:rPr lang="en-US" sz="2400" dirty="0">
                  <a:solidFill>
                    <a:srgbClr val="8AB633"/>
                  </a:solidFill>
                  <a:latin typeface="Times"/>
                  <a:cs typeface="Times"/>
                </a:rPr>
                <a:t>P</a:t>
              </a:r>
              <a:r>
                <a:rPr lang="en-US" sz="2400" dirty="0" smtClean="0">
                  <a:solidFill>
                    <a:srgbClr val="8AB633"/>
                  </a:solidFill>
                  <a:latin typeface="Times"/>
                  <a:cs typeface="Times"/>
                </a:rPr>
                <a:t>artially assembled gear :</a:t>
              </a:r>
              <a:endParaRPr lang="en-US" sz="2400" dirty="0">
                <a:solidFill>
                  <a:srgbClr val="8AB633"/>
                </a:solidFill>
                <a:latin typeface="Times"/>
                <a:cs typeface="Times"/>
              </a:endParaRPr>
            </a:p>
          </p:txBody>
        </p:sp>
      </p:grpSp>
      <p:grpSp>
        <p:nvGrpSpPr>
          <p:cNvPr id="7" name="Group 6"/>
          <p:cNvGrpSpPr/>
          <p:nvPr/>
        </p:nvGrpSpPr>
        <p:grpSpPr>
          <a:xfrm>
            <a:off x="5873487" y="3678490"/>
            <a:ext cx="2751663" cy="2687298"/>
            <a:chOff x="5873487" y="3678490"/>
            <a:chExt cx="2751663" cy="2687298"/>
          </a:xfrm>
        </p:grpSpPr>
        <p:pic>
          <p:nvPicPr>
            <p:cNvPr id="9" name="Picture 8" descr="photo(11)_gear_smLbcsm.tif#.t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81950" y="4192564"/>
              <a:ext cx="2743200" cy="2173224"/>
            </a:xfrm>
            <a:prstGeom prst="rect">
              <a:avLst/>
            </a:prstGeom>
          </p:spPr>
        </p:pic>
        <p:sp>
          <p:nvSpPr>
            <p:cNvPr id="10" name="TextBox 9"/>
            <p:cNvSpPr txBox="1"/>
            <p:nvPr/>
          </p:nvSpPr>
          <p:spPr>
            <a:xfrm>
              <a:off x="5873487" y="3678490"/>
              <a:ext cx="2244424" cy="461665"/>
            </a:xfrm>
            <a:prstGeom prst="rect">
              <a:avLst/>
            </a:prstGeom>
            <a:noFill/>
          </p:spPr>
          <p:txBody>
            <a:bodyPr wrap="none" rtlCol="0">
              <a:spAutoFit/>
            </a:bodyPr>
            <a:lstStyle/>
            <a:p>
              <a:r>
                <a:rPr lang="en-US" sz="2400" dirty="0">
                  <a:solidFill>
                    <a:srgbClr val="8AB633"/>
                  </a:solidFill>
                  <a:latin typeface="Times"/>
                  <a:cs typeface="Times"/>
                </a:rPr>
                <a:t>A</a:t>
              </a:r>
              <a:r>
                <a:rPr lang="en-US" sz="2400" dirty="0" smtClean="0">
                  <a:solidFill>
                    <a:srgbClr val="8AB633"/>
                  </a:solidFill>
                  <a:latin typeface="Times"/>
                  <a:cs typeface="Times"/>
                </a:rPr>
                <a:t>ssembled gear:</a:t>
              </a:r>
              <a:endParaRPr lang="en-US" sz="2400" dirty="0">
                <a:solidFill>
                  <a:srgbClr val="8AB633"/>
                </a:solidFill>
                <a:latin typeface="Times"/>
                <a:cs typeface="Times"/>
              </a:endParaRPr>
            </a:p>
          </p:txBody>
        </p:sp>
      </p:grpSp>
    </p:spTree>
    <p:extLst>
      <p:ext uri="{BB962C8B-B14F-4D97-AF65-F5344CB8AC3E}">
        <p14:creationId xmlns:p14="http://schemas.microsoft.com/office/powerpoint/2010/main" val="294075964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933</TotalTime>
  <Words>2013</Words>
  <Application>Microsoft Macintosh PowerPoint</Application>
  <PresentationFormat>On-screen Show (4:3)</PresentationFormat>
  <Paragraphs>116</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 References </vt:lpstr>
      <vt:lpstr>Microscopes</vt:lpstr>
      <vt:lpstr>Small Wooden Microscope</vt:lpstr>
      <vt:lpstr>Lens</vt:lpstr>
      <vt:lpstr>Magnification</vt:lpstr>
      <vt:lpstr>Spherical Aberration</vt:lpstr>
      <vt:lpstr>Assembling Your Wooden Microscope</vt:lpstr>
      <vt:lpstr>Assembling Your Wooden Microscope</vt:lpstr>
      <vt:lpstr>Assembling Your Wooden Microscope</vt:lpstr>
      <vt:lpstr>Assembling Your Wooden Microscope</vt:lpstr>
      <vt:lpstr>Testing Your Wooden Microscope</vt:lpstr>
      <vt:lpstr>Using Your Wooden Microscope</vt:lpstr>
      <vt:lpstr>Using Your Wooden Microscope</vt:lpstr>
      <vt:lpstr>Using Your Wooden Microscope</vt:lpstr>
      <vt:lpstr>PowerPoint Presentation</vt:lpstr>
    </vt:vector>
  </TitlesOfParts>
  <Company>Duke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Sharyn Endow</dc:creator>
  <cp:lastModifiedBy>Sharyn Endow</cp:lastModifiedBy>
  <cp:revision>159</cp:revision>
  <dcterms:created xsi:type="dcterms:W3CDTF">2016-08-25T21:38:05Z</dcterms:created>
  <dcterms:modified xsi:type="dcterms:W3CDTF">2016-09-12T22:15:18Z</dcterms:modified>
</cp:coreProperties>
</file>